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sldIdLst>
    <p:sldId id="327" r:id="rId2"/>
    <p:sldId id="335" r:id="rId3"/>
    <p:sldId id="358" r:id="rId4"/>
    <p:sldId id="343" r:id="rId5"/>
    <p:sldId id="336" r:id="rId6"/>
    <p:sldId id="435" r:id="rId7"/>
    <p:sldId id="436" r:id="rId8"/>
    <p:sldId id="437" r:id="rId9"/>
    <p:sldId id="462" r:id="rId10"/>
    <p:sldId id="463" r:id="rId11"/>
    <p:sldId id="359" r:id="rId12"/>
    <p:sldId id="334" r:id="rId13"/>
    <p:sldId id="439" r:id="rId14"/>
    <p:sldId id="340" r:id="rId15"/>
    <p:sldId id="440" r:id="rId16"/>
    <p:sldId id="441" r:id="rId17"/>
    <p:sldId id="442" r:id="rId18"/>
    <p:sldId id="337" r:id="rId19"/>
    <p:sldId id="443" r:id="rId20"/>
    <p:sldId id="464" r:id="rId21"/>
    <p:sldId id="419" r:id="rId22"/>
    <p:sldId id="445" r:id="rId23"/>
    <p:sldId id="465" r:id="rId24"/>
    <p:sldId id="466" r:id="rId2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77"/>
    <p:restoredTop sz="86034"/>
  </p:normalViewPr>
  <p:slideViewPr>
    <p:cSldViewPr snapToGrid="0" snapToObjects="1">
      <p:cViewPr varScale="1">
        <p:scale>
          <a:sx n="85" d="100"/>
          <a:sy n="85" d="100"/>
        </p:scale>
        <p:origin x="2152" y="1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6603E4-561B-5A4B-8F24-EFD4F9072BF4}" type="datetimeFigureOut">
              <a:rPr lang="en-US" smtClean="0"/>
              <a:t>7/17/19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E95E2B-2CC3-E84A-85F5-4F60434109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9725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4206043-85BE-C94B-8CA2-FE12BF3AC477}" type="slidenum">
              <a:rPr lang="en-US"/>
              <a:pPr/>
              <a:t>2</a:t>
            </a:fld>
            <a:endParaRPr lang="en-US"/>
          </a:p>
        </p:txBody>
      </p:sp>
      <p:sp>
        <p:nvSpPr>
          <p:cNvPr id="50176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50176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24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7489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4206043-85BE-C94B-8CA2-FE12BF3AC477}" type="slidenum">
              <a:rPr lang="en-US"/>
              <a:pPr/>
              <a:t>3</a:t>
            </a:fld>
            <a:endParaRPr lang="en-US"/>
          </a:p>
        </p:txBody>
      </p:sp>
      <p:sp>
        <p:nvSpPr>
          <p:cNvPr id="50176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50176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r>
              <a:rPr lang="en-US" dirty="0"/>
              <a:t>Ask them what they think</a:t>
            </a:r>
            <a:r>
              <a:rPr lang="en-US" baseline="0" dirty="0"/>
              <a:t> the difference is between the two types of loops</a:t>
            </a:r>
            <a:endParaRPr 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4206043-85BE-C94B-8CA2-FE12BF3AC477}" type="slidenum">
              <a:rPr lang="en-US"/>
              <a:pPr/>
              <a:t>4</a:t>
            </a:fld>
            <a:endParaRPr lang="en-US"/>
          </a:p>
        </p:txBody>
      </p:sp>
      <p:sp>
        <p:nvSpPr>
          <p:cNvPr id="50176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50176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4206043-85BE-C94B-8CA2-FE12BF3AC477}" type="slidenum">
              <a:rPr lang="en-US"/>
              <a:pPr/>
              <a:t>5</a:t>
            </a:fld>
            <a:endParaRPr lang="en-US"/>
          </a:p>
        </p:txBody>
      </p:sp>
      <p:sp>
        <p:nvSpPr>
          <p:cNvPr id="50176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50176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5C0E863-6ABF-534E-BF7A-85A06282B3F4}" type="slidenum">
              <a:rPr lang="en-US"/>
              <a:pPr/>
              <a:t>8</a:t>
            </a:fld>
            <a:endParaRPr lang="en-US"/>
          </a:p>
        </p:txBody>
      </p:sp>
      <p:sp>
        <p:nvSpPr>
          <p:cNvPr id="504834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50483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099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5C0E863-6ABF-534E-BF7A-85A06282B3F4}" type="slidenum">
              <a:rPr lang="en-US"/>
              <a:pPr/>
              <a:t>9</a:t>
            </a:fld>
            <a:endParaRPr lang="en-US"/>
          </a:p>
        </p:txBody>
      </p:sp>
      <p:sp>
        <p:nvSpPr>
          <p:cNvPr id="504834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50483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9080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11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Type name</a:t>
            </a:r>
            <a:r>
              <a:rPr lang="en-US" baseline="0" dirty="0"/>
              <a:t> = value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E95E2B-2CC3-E84A-85F5-4F604341098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1976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9674AD8-4D91-E946-8C22-E3C257E738AC}" type="slidenum">
              <a:rPr lang="en-US">
                <a:latin typeface="Times New Roman" pitchFamily="1" charset="0"/>
              </a:rPr>
              <a:pPr/>
              <a:t>22</a:t>
            </a:fld>
            <a:endParaRPr lang="en-US">
              <a:latin typeface="Times New Roman" pitchFamily="1" charset="0"/>
            </a:endParaRPr>
          </a:p>
        </p:txBody>
      </p:sp>
      <p:sp>
        <p:nvSpPr>
          <p:cNvPr id="23555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2846388" y="533400"/>
            <a:ext cx="3454400" cy="2590800"/>
          </a:xfrm>
          <a:solidFill>
            <a:srgbClr val="FFFFFF"/>
          </a:solidFill>
          <a:ln/>
        </p:spPr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>
              <a:latin typeface="Times New Roman" pitchFamily="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37349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D60D-23B6-EB47-BF4C-253168C6FD84}" type="datetimeFigureOut">
              <a:rPr lang="en-US" smtClean="0"/>
              <a:t>7/17/19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7893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D60D-23B6-EB47-BF4C-253168C6FD84}" type="datetimeFigureOut">
              <a:rPr lang="en-US" smtClean="0"/>
              <a:t>7/17/19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1603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D60D-23B6-EB47-BF4C-253168C6FD84}" type="datetimeFigureOut">
              <a:rPr lang="en-US" smtClean="0"/>
              <a:t>7/17/19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9168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CD22D-62C3-4F29-8493-06C9B0E7A3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8085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D60D-23B6-EB47-BF4C-253168C6FD84}" type="datetimeFigureOut">
              <a:rPr lang="en-US" smtClean="0"/>
              <a:t>7/17/19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2940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D60D-23B6-EB47-BF4C-253168C6FD84}" type="datetimeFigureOut">
              <a:rPr lang="en-US" smtClean="0"/>
              <a:t>7/17/19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3426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D60D-23B6-EB47-BF4C-253168C6FD84}" type="datetimeFigureOut">
              <a:rPr lang="en-US" smtClean="0"/>
              <a:t>7/17/19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3134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D60D-23B6-EB47-BF4C-253168C6FD84}" type="datetimeFigureOut">
              <a:rPr lang="en-US" smtClean="0"/>
              <a:t>7/17/19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7674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D60D-23B6-EB47-BF4C-253168C6FD84}" type="datetimeFigureOut">
              <a:rPr lang="en-US" smtClean="0"/>
              <a:t>7/17/19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1824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D60D-23B6-EB47-BF4C-253168C6FD84}" type="datetimeFigureOut">
              <a:rPr lang="en-US" smtClean="0"/>
              <a:t>7/17/19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0186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D60D-23B6-EB47-BF4C-253168C6FD84}" type="datetimeFigureOut">
              <a:rPr lang="en-US" smtClean="0"/>
              <a:t>7/17/19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2883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D60D-23B6-EB47-BF4C-253168C6FD84}" type="datetimeFigureOut">
              <a:rPr lang="en-US" smtClean="0"/>
              <a:t>7/17/19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3670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08D60D-23B6-EB47-BF4C-253168C6FD84}" type="datetimeFigureOut">
              <a:rPr lang="en-US" smtClean="0"/>
              <a:t>7/17/19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2127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4" Type="http://schemas.microsoft.com/office/2007/relationships/hdphoto" Target="../media/hdphoto1.wdp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4" Type="http://schemas.microsoft.com/office/2007/relationships/hdphoto" Target="../media/hdphoto1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0502" y="-1"/>
            <a:ext cx="9334501" cy="7467601"/>
          </a:xfrm>
          <a:prstGeom prst="rect">
            <a:avLst/>
          </a:prstGeom>
        </p:spPr>
      </p:pic>
      <p:pic>
        <p:nvPicPr>
          <p:cNvPr id="1028" name="Picture 4" descr="C:\Users\Chris\University\Teaching\cs221\WWW\slides\img\stanfor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304800"/>
            <a:ext cx="2383383" cy="237807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990600" y="4038600"/>
            <a:ext cx="7391399" cy="2133601"/>
          </a:xfrm>
          <a:prstGeom prst="rect">
            <a:avLst/>
          </a:prstGeom>
          <a:solidFill>
            <a:schemeClr val="accent1">
              <a:lumMod val="20000"/>
              <a:lumOff val="80000"/>
              <a:alpha val="60000"/>
            </a:schemeClr>
          </a:solidFill>
          <a:ln w="38100" cap="flat" cmpd="sng" algn="ctr">
            <a:solidFill>
              <a:srgbClr val="0000FF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Variables</a:t>
            </a:r>
          </a:p>
        </p:txBody>
      </p:sp>
    </p:spTree>
    <p:extLst>
      <p:ext uri="{BB962C8B-B14F-4D97-AF65-F5344CB8AC3E}">
        <p14:creationId xmlns:p14="http://schemas.microsoft.com/office/powerpoint/2010/main" val="21969942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719667"/>
            <a:ext cx="9144000" cy="6138333"/>
          </a:xfrm>
          <a:prstGeom prst="rect">
            <a:avLst/>
          </a:prstGeom>
          <a:solidFill>
            <a:srgbClr val="8AD8F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81000" y="1102078"/>
            <a:ext cx="9144000" cy="6098644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967153" y="1129335"/>
            <a:ext cx="765516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>
                <a:latin typeface="Chalkboard"/>
                <a:cs typeface="Chalkboard"/>
              </a:rPr>
              <a:t>Comment </a:t>
            </a:r>
            <a:r>
              <a:rPr lang="en-US" sz="2400" dirty="0" err="1">
                <a:latin typeface="Chalkboard"/>
                <a:cs typeface="Chalkboard"/>
              </a:rPr>
              <a:t>puis</a:t>
            </a:r>
            <a:r>
              <a:rPr lang="en-US" sz="2400" dirty="0">
                <a:latin typeface="Chalkboard"/>
                <a:cs typeface="Chalkboard"/>
              </a:rPr>
              <a:t>-je </a:t>
            </a:r>
            <a:r>
              <a:rPr lang="en-US" sz="2400" dirty="0" err="1">
                <a:latin typeface="Chalkboard"/>
                <a:cs typeface="Chalkboard"/>
              </a:rPr>
              <a:t>écrire</a:t>
            </a:r>
            <a:r>
              <a:rPr lang="en-US" sz="2400" dirty="0">
                <a:latin typeface="Chalkboard"/>
                <a:cs typeface="Chalkboard"/>
              </a:rPr>
              <a:t> un </a:t>
            </a:r>
            <a:r>
              <a:rPr lang="en-US" sz="2400" dirty="0" err="1">
                <a:latin typeface="Chalkboard"/>
                <a:cs typeface="Chalkboard"/>
              </a:rPr>
              <a:t>programme</a:t>
            </a:r>
            <a:r>
              <a:rPr lang="en-US" sz="2400" dirty="0">
                <a:latin typeface="Chalkboard"/>
                <a:cs typeface="Chalkboard"/>
              </a:rPr>
              <a:t> de console?</a:t>
            </a:r>
          </a:p>
          <a:p>
            <a:pPr marL="457200" indent="-457200">
              <a:buAutoNum type="arabicPeriod"/>
            </a:pPr>
            <a:r>
              <a:rPr lang="en-US" sz="2400" dirty="0" err="1">
                <a:latin typeface="Chalkboard"/>
                <a:cs typeface="Chalkboard"/>
              </a:rPr>
              <a:t>Quelles</a:t>
            </a:r>
            <a:r>
              <a:rPr lang="en-US" sz="2400" dirty="0">
                <a:latin typeface="Chalkboard"/>
                <a:cs typeface="Chalkboard"/>
              </a:rPr>
              <a:t> </a:t>
            </a:r>
            <a:r>
              <a:rPr lang="en-US" sz="2400" dirty="0" err="1">
                <a:latin typeface="Chalkboard"/>
                <a:cs typeface="Chalkboard"/>
              </a:rPr>
              <a:t>sont</a:t>
            </a:r>
            <a:r>
              <a:rPr lang="en-US" sz="2400" dirty="0">
                <a:latin typeface="Chalkboard"/>
                <a:cs typeface="Chalkboard"/>
              </a:rPr>
              <a:t> les variables et comment les utilizer?</a:t>
            </a:r>
          </a:p>
          <a:p>
            <a:pPr marL="457200" indent="-457200">
              <a:buAutoNum type="arabicPeriod"/>
            </a:pPr>
            <a:r>
              <a:rPr lang="en-US" sz="2400" dirty="0">
                <a:latin typeface="Chalkboard"/>
                <a:cs typeface="Chalkboard"/>
              </a:rPr>
              <a:t>Comment </a:t>
            </a:r>
            <a:r>
              <a:rPr lang="en-US" sz="2400" dirty="0" err="1">
                <a:latin typeface="Chalkboard"/>
                <a:cs typeface="Chalkboard"/>
              </a:rPr>
              <a:t>obtenir</a:t>
            </a:r>
            <a:r>
              <a:rPr lang="en-US" sz="2400" dirty="0">
                <a:latin typeface="Chalkboard"/>
                <a:cs typeface="Chalkboard"/>
              </a:rPr>
              <a:t> </a:t>
            </a:r>
            <a:r>
              <a:rPr lang="en-US" sz="2400" dirty="0" err="1">
                <a:latin typeface="Chalkboard"/>
                <a:cs typeface="Chalkboard"/>
              </a:rPr>
              <a:t>une</a:t>
            </a:r>
            <a:r>
              <a:rPr lang="en-US" sz="2400" dirty="0">
                <a:latin typeface="Chalkboard"/>
                <a:cs typeface="Chalkboard"/>
              </a:rPr>
              <a:t> entrée </a:t>
            </a:r>
            <a:r>
              <a:rPr lang="en-US" sz="2400" dirty="0" err="1">
                <a:latin typeface="Chalkboard"/>
                <a:cs typeface="Chalkboard"/>
              </a:rPr>
              <a:t>utilisateur</a:t>
            </a:r>
            <a:r>
              <a:rPr lang="en-US" sz="2400" dirty="0">
                <a:latin typeface="Chalkboard"/>
                <a:cs typeface="Chalkboard"/>
              </a:rPr>
              <a:t> dans un </a:t>
            </a:r>
            <a:r>
              <a:rPr lang="en-US" sz="2400" dirty="0" err="1">
                <a:latin typeface="Chalkboard"/>
                <a:cs typeface="Chalkboard"/>
              </a:rPr>
              <a:t>programme</a:t>
            </a:r>
            <a:r>
              <a:rPr lang="en-US" sz="2400" dirty="0">
                <a:latin typeface="Chalkboard"/>
                <a:cs typeface="Chalkboard"/>
              </a:rPr>
              <a:t> de console?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494" b="98005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05711" y="3292137"/>
            <a:ext cx="1746823" cy="1893180"/>
          </a:xfrm>
          <a:prstGeom prst="rect">
            <a:avLst/>
          </a:prstGeom>
        </p:spPr>
      </p:pic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Objectifs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d’aujourd’hui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9" name="Oval 8"/>
          <p:cNvSpPr/>
          <p:nvPr/>
        </p:nvSpPr>
        <p:spPr>
          <a:xfrm>
            <a:off x="842043" y="1881923"/>
            <a:ext cx="484964" cy="436905"/>
          </a:xfrm>
          <a:prstGeom prst="ellipse">
            <a:avLst/>
          </a:prstGeom>
          <a:noFill/>
          <a:ln w="76200">
            <a:solidFill>
              <a:schemeClr val="accent2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729FC05-84BA-FD4C-92AB-9338AE26EE34}"/>
              </a:ext>
            </a:extLst>
          </p:cNvPr>
          <p:cNvSpPr/>
          <p:nvPr/>
        </p:nvSpPr>
        <p:spPr>
          <a:xfrm>
            <a:off x="842043" y="1477260"/>
            <a:ext cx="484964" cy="436905"/>
          </a:xfrm>
          <a:prstGeom prst="ellipse">
            <a:avLst/>
          </a:prstGeom>
          <a:noFill/>
          <a:ln w="76200">
            <a:solidFill>
              <a:schemeClr val="accent2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9534679-9BDE-7E47-B361-C6AF4A8AB38A}"/>
              </a:ext>
            </a:extLst>
          </p:cNvPr>
          <p:cNvSpPr txBox="1"/>
          <p:nvPr/>
        </p:nvSpPr>
        <p:spPr>
          <a:xfrm>
            <a:off x="586153" y="987826"/>
            <a:ext cx="9625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3">
                    <a:lumMod val="50000"/>
                  </a:schemeClr>
                </a:solidFill>
              </a:rPr>
              <a:t>✓</a:t>
            </a:r>
          </a:p>
        </p:txBody>
      </p:sp>
    </p:spTree>
    <p:extLst>
      <p:ext uri="{BB962C8B-B14F-4D97-AF65-F5344CB8AC3E}">
        <p14:creationId xmlns:p14="http://schemas.microsoft.com/office/powerpoint/2010/main" val="1638435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err="1">
                <a:solidFill>
                  <a:schemeClr val="bg1"/>
                </a:solidFill>
              </a:rPr>
              <a:t>Qu’est-ce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dirty="0" err="1">
                <a:solidFill>
                  <a:schemeClr val="bg1"/>
                </a:solidFill>
              </a:rPr>
              <a:t>qu’une</a:t>
            </a:r>
            <a:r>
              <a:rPr lang="en-US" sz="3600" dirty="0">
                <a:solidFill>
                  <a:schemeClr val="bg1"/>
                </a:solidFill>
              </a:rPr>
              <a:t> variable </a:t>
            </a:r>
          </a:p>
        </p:txBody>
      </p:sp>
    </p:spTree>
    <p:extLst>
      <p:ext uri="{BB962C8B-B14F-4D97-AF65-F5344CB8AC3E}">
        <p14:creationId xmlns:p14="http://schemas.microsoft.com/office/powerpoint/2010/main" val="11913320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Les variables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sont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comme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des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boîtes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9111" y="874986"/>
            <a:ext cx="5983014" cy="598301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93" b="96322" l="9985" r="8999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95321" y="3531195"/>
            <a:ext cx="3948679" cy="2961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0098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221" y="1074389"/>
            <a:ext cx="6172200" cy="35941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22517" y="5364192"/>
            <a:ext cx="827258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Mon ordinateur a de la place pour environ 64 milliards de boîtes.</a:t>
            </a:r>
          </a:p>
          <a:p>
            <a:br>
              <a:rPr lang="fr-FR" sz="2400" dirty="0"/>
            </a:br>
            <a:endParaRPr lang="en-US" sz="2400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Les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boîtes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qui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sont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TRES petites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8" name="Freeform 7"/>
          <p:cNvSpPr/>
          <p:nvPr/>
        </p:nvSpPr>
        <p:spPr>
          <a:xfrm>
            <a:off x="5843239" y="2419815"/>
            <a:ext cx="2575932" cy="2386361"/>
          </a:xfrm>
          <a:custGeom>
            <a:avLst/>
            <a:gdLst>
              <a:gd name="connsiteX0" fmla="*/ 1538868 w 2575932"/>
              <a:gd name="connsiteY0" fmla="*/ 0 h 2386361"/>
              <a:gd name="connsiteX1" fmla="*/ 1170878 w 2575932"/>
              <a:gd name="connsiteY1" fmla="*/ 22302 h 2386361"/>
              <a:gd name="connsiteX2" fmla="*/ 1126273 w 2575932"/>
              <a:gd name="connsiteY2" fmla="*/ 33453 h 2386361"/>
              <a:gd name="connsiteX3" fmla="*/ 1025912 w 2575932"/>
              <a:gd name="connsiteY3" fmla="*/ 44605 h 2386361"/>
              <a:gd name="connsiteX4" fmla="*/ 959005 w 2575932"/>
              <a:gd name="connsiteY4" fmla="*/ 55756 h 2386361"/>
              <a:gd name="connsiteX5" fmla="*/ 880946 w 2575932"/>
              <a:gd name="connsiteY5" fmla="*/ 100361 h 2386361"/>
              <a:gd name="connsiteX6" fmla="*/ 791737 w 2575932"/>
              <a:gd name="connsiteY6" fmla="*/ 156117 h 2386361"/>
              <a:gd name="connsiteX7" fmla="*/ 747132 w 2575932"/>
              <a:gd name="connsiteY7" fmla="*/ 200722 h 2386361"/>
              <a:gd name="connsiteX8" fmla="*/ 724829 w 2575932"/>
              <a:gd name="connsiteY8" fmla="*/ 223024 h 2386361"/>
              <a:gd name="connsiteX9" fmla="*/ 691376 w 2575932"/>
              <a:gd name="connsiteY9" fmla="*/ 256478 h 2386361"/>
              <a:gd name="connsiteX10" fmla="*/ 657922 w 2575932"/>
              <a:gd name="connsiteY10" fmla="*/ 278780 h 2386361"/>
              <a:gd name="connsiteX11" fmla="*/ 635620 w 2575932"/>
              <a:gd name="connsiteY11" fmla="*/ 301083 h 2386361"/>
              <a:gd name="connsiteX12" fmla="*/ 457200 w 2575932"/>
              <a:gd name="connsiteY12" fmla="*/ 334536 h 2386361"/>
              <a:gd name="connsiteX13" fmla="*/ 423746 w 2575932"/>
              <a:gd name="connsiteY13" fmla="*/ 345687 h 2386361"/>
              <a:gd name="connsiteX14" fmla="*/ 379141 w 2575932"/>
              <a:gd name="connsiteY14" fmla="*/ 356839 h 2386361"/>
              <a:gd name="connsiteX15" fmla="*/ 345688 w 2575932"/>
              <a:gd name="connsiteY15" fmla="*/ 379141 h 2386361"/>
              <a:gd name="connsiteX16" fmla="*/ 256478 w 2575932"/>
              <a:gd name="connsiteY16" fmla="*/ 401444 h 2386361"/>
              <a:gd name="connsiteX17" fmla="*/ 189571 w 2575932"/>
              <a:gd name="connsiteY17" fmla="*/ 434897 h 2386361"/>
              <a:gd name="connsiteX18" fmla="*/ 156117 w 2575932"/>
              <a:gd name="connsiteY18" fmla="*/ 457200 h 2386361"/>
              <a:gd name="connsiteX19" fmla="*/ 133815 w 2575932"/>
              <a:gd name="connsiteY19" fmla="*/ 490653 h 2386361"/>
              <a:gd name="connsiteX20" fmla="*/ 111512 w 2575932"/>
              <a:gd name="connsiteY20" fmla="*/ 512956 h 2386361"/>
              <a:gd name="connsiteX21" fmla="*/ 66907 w 2575932"/>
              <a:gd name="connsiteY21" fmla="*/ 579863 h 2386361"/>
              <a:gd name="connsiteX22" fmla="*/ 55756 w 2575932"/>
              <a:gd name="connsiteY22" fmla="*/ 613317 h 2386361"/>
              <a:gd name="connsiteX23" fmla="*/ 22302 w 2575932"/>
              <a:gd name="connsiteY23" fmla="*/ 702526 h 2386361"/>
              <a:gd name="connsiteX24" fmla="*/ 0 w 2575932"/>
              <a:gd name="connsiteY24" fmla="*/ 869795 h 2386361"/>
              <a:gd name="connsiteX25" fmla="*/ 22302 w 2575932"/>
              <a:gd name="connsiteY25" fmla="*/ 1226634 h 2386361"/>
              <a:gd name="connsiteX26" fmla="*/ 55756 w 2575932"/>
              <a:gd name="connsiteY26" fmla="*/ 1304692 h 2386361"/>
              <a:gd name="connsiteX27" fmla="*/ 66907 w 2575932"/>
              <a:gd name="connsiteY27" fmla="*/ 1360448 h 2386361"/>
              <a:gd name="connsiteX28" fmla="*/ 122663 w 2575932"/>
              <a:gd name="connsiteY28" fmla="*/ 1516565 h 2386361"/>
              <a:gd name="connsiteX29" fmla="*/ 156117 w 2575932"/>
              <a:gd name="connsiteY29" fmla="*/ 1683834 h 2386361"/>
              <a:gd name="connsiteX30" fmla="*/ 167268 w 2575932"/>
              <a:gd name="connsiteY30" fmla="*/ 1717287 h 2386361"/>
              <a:gd name="connsiteX31" fmla="*/ 256478 w 2575932"/>
              <a:gd name="connsiteY31" fmla="*/ 1851102 h 2386361"/>
              <a:gd name="connsiteX32" fmla="*/ 278781 w 2575932"/>
              <a:gd name="connsiteY32" fmla="*/ 1873405 h 2386361"/>
              <a:gd name="connsiteX33" fmla="*/ 379141 w 2575932"/>
              <a:gd name="connsiteY33" fmla="*/ 1984917 h 2386361"/>
              <a:gd name="connsiteX34" fmla="*/ 401444 w 2575932"/>
              <a:gd name="connsiteY34" fmla="*/ 2007219 h 2386361"/>
              <a:gd name="connsiteX35" fmla="*/ 434898 w 2575932"/>
              <a:gd name="connsiteY35" fmla="*/ 2040673 h 2386361"/>
              <a:gd name="connsiteX36" fmla="*/ 468351 w 2575932"/>
              <a:gd name="connsiteY36" fmla="*/ 2062975 h 2386361"/>
              <a:gd name="connsiteX37" fmla="*/ 490654 w 2575932"/>
              <a:gd name="connsiteY37" fmla="*/ 2085278 h 2386361"/>
              <a:gd name="connsiteX38" fmla="*/ 535259 w 2575932"/>
              <a:gd name="connsiteY38" fmla="*/ 2118731 h 2386361"/>
              <a:gd name="connsiteX39" fmla="*/ 557561 w 2575932"/>
              <a:gd name="connsiteY39" fmla="*/ 2141034 h 2386361"/>
              <a:gd name="connsiteX40" fmla="*/ 669073 w 2575932"/>
              <a:gd name="connsiteY40" fmla="*/ 2207941 h 2386361"/>
              <a:gd name="connsiteX41" fmla="*/ 769434 w 2575932"/>
              <a:gd name="connsiteY41" fmla="*/ 2263697 h 2386361"/>
              <a:gd name="connsiteX42" fmla="*/ 814039 w 2575932"/>
              <a:gd name="connsiteY42" fmla="*/ 2297151 h 2386361"/>
              <a:gd name="connsiteX43" fmla="*/ 847493 w 2575932"/>
              <a:gd name="connsiteY43" fmla="*/ 2308302 h 2386361"/>
              <a:gd name="connsiteX44" fmla="*/ 1025912 w 2575932"/>
              <a:gd name="connsiteY44" fmla="*/ 2330605 h 2386361"/>
              <a:gd name="connsiteX45" fmla="*/ 1070517 w 2575932"/>
              <a:gd name="connsiteY45" fmla="*/ 2341756 h 2386361"/>
              <a:gd name="connsiteX46" fmla="*/ 1170878 w 2575932"/>
              <a:gd name="connsiteY46" fmla="*/ 2352907 h 2386361"/>
              <a:gd name="connsiteX47" fmla="*/ 1260088 w 2575932"/>
              <a:gd name="connsiteY47" fmla="*/ 2364058 h 2386361"/>
              <a:gd name="connsiteX48" fmla="*/ 1315844 w 2575932"/>
              <a:gd name="connsiteY48" fmla="*/ 2375209 h 2386361"/>
              <a:gd name="connsiteX49" fmla="*/ 1382751 w 2575932"/>
              <a:gd name="connsiteY49" fmla="*/ 2386361 h 2386361"/>
              <a:gd name="connsiteX50" fmla="*/ 1728439 w 2575932"/>
              <a:gd name="connsiteY50" fmla="*/ 2375209 h 2386361"/>
              <a:gd name="connsiteX51" fmla="*/ 1873405 w 2575932"/>
              <a:gd name="connsiteY51" fmla="*/ 2319453 h 2386361"/>
              <a:gd name="connsiteX52" fmla="*/ 1906859 w 2575932"/>
              <a:gd name="connsiteY52" fmla="*/ 2297151 h 2386361"/>
              <a:gd name="connsiteX53" fmla="*/ 1929161 w 2575932"/>
              <a:gd name="connsiteY53" fmla="*/ 2274848 h 2386361"/>
              <a:gd name="connsiteX54" fmla="*/ 1984917 w 2575932"/>
              <a:gd name="connsiteY54" fmla="*/ 2230244 h 2386361"/>
              <a:gd name="connsiteX55" fmla="*/ 2051824 w 2575932"/>
              <a:gd name="connsiteY55" fmla="*/ 2163336 h 2386361"/>
              <a:gd name="connsiteX56" fmla="*/ 2152185 w 2575932"/>
              <a:gd name="connsiteY56" fmla="*/ 2074126 h 2386361"/>
              <a:gd name="connsiteX57" fmla="*/ 2185639 w 2575932"/>
              <a:gd name="connsiteY57" fmla="*/ 2029522 h 2386361"/>
              <a:gd name="connsiteX58" fmla="*/ 2241395 w 2575932"/>
              <a:gd name="connsiteY58" fmla="*/ 1973765 h 2386361"/>
              <a:gd name="connsiteX59" fmla="*/ 2286000 w 2575932"/>
              <a:gd name="connsiteY59" fmla="*/ 1873405 h 2386361"/>
              <a:gd name="connsiteX60" fmla="*/ 2308302 w 2575932"/>
              <a:gd name="connsiteY60" fmla="*/ 1851102 h 2386361"/>
              <a:gd name="connsiteX61" fmla="*/ 2352907 w 2575932"/>
              <a:gd name="connsiteY61" fmla="*/ 1784195 h 2386361"/>
              <a:gd name="connsiteX62" fmla="*/ 2375210 w 2575932"/>
              <a:gd name="connsiteY62" fmla="*/ 1750741 h 2386361"/>
              <a:gd name="connsiteX63" fmla="*/ 2430966 w 2575932"/>
              <a:gd name="connsiteY63" fmla="*/ 1694985 h 2386361"/>
              <a:gd name="connsiteX64" fmla="*/ 2464420 w 2575932"/>
              <a:gd name="connsiteY64" fmla="*/ 1661531 h 2386361"/>
              <a:gd name="connsiteX65" fmla="*/ 2475571 w 2575932"/>
              <a:gd name="connsiteY65" fmla="*/ 1572322 h 2386361"/>
              <a:gd name="connsiteX66" fmla="*/ 2486722 w 2575932"/>
              <a:gd name="connsiteY66" fmla="*/ 1538868 h 2386361"/>
              <a:gd name="connsiteX67" fmla="*/ 2497873 w 2575932"/>
              <a:gd name="connsiteY67" fmla="*/ 1494263 h 2386361"/>
              <a:gd name="connsiteX68" fmla="*/ 2520176 w 2575932"/>
              <a:gd name="connsiteY68" fmla="*/ 1393902 h 2386361"/>
              <a:gd name="connsiteX69" fmla="*/ 2542478 w 2575932"/>
              <a:gd name="connsiteY69" fmla="*/ 1326995 h 2386361"/>
              <a:gd name="connsiteX70" fmla="*/ 2575932 w 2575932"/>
              <a:gd name="connsiteY70" fmla="*/ 1248936 h 2386361"/>
              <a:gd name="connsiteX71" fmla="*/ 2564781 w 2575932"/>
              <a:gd name="connsiteY71" fmla="*/ 936702 h 2386361"/>
              <a:gd name="connsiteX72" fmla="*/ 2553629 w 2575932"/>
              <a:gd name="connsiteY72" fmla="*/ 457200 h 2386361"/>
              <a:gd name="connsiteX73" fmla="*/ 2442117 w 2575932"/>
              <a:gd name="connsiteY73" fmla="*/ 367990 h 2386361"/>
              <a:gd name="connsiteX74" fmla="*/ 2375210 w 2575932"/>
              <a:gd name="connsiteY74" fmla="*/ 334536 h 2386361"/>
              <a:gd name="connsiteX75" fmla="*/ 2341756 w 2575932"/>
              <a:gd name="connsiteY75" fmla="*/ 312234 h 2386361"/>
              <a:gd name="connsiteX76" fmla="*/ 2274849 w 2575932"/>
              <a:gd name="connsiteY76" fmla="*/ 289931 h 2386361"/>
              <a:gd name="connsiteX77" fmla="*/ 2241395 w 2575932"/>
              <a:gd name="connsiteY77" fmla="*/ 278780 h 2386361"/>
              <a:gd name="connsiteX78" fmla="*/ 2207941 w 2575932"/>
              <a:gd name="connsiteY78" fmla="*/ 267629 h 2386361"/>
              <a:gd name="connsiteX79" fmla="*/ 2163337 w 2575932"/>
              <a:gd name="connsiteY79" fmla="*/ 256478 h 2386361"/>
              <a:gd name="connsiteX80" fmla="*/ 2040673 w 2575932"/>
              <a:gd name="connsiteY80" fmla="*/ 223024 h 2386361"/>
              <a:gd name="connsiteX81" fmla="*/ 2007220 w 2575932"/>
              <a:gd name="connsiteY81" fmla="*/ 200722 h 2386361"/>
              <a:gd name="connsiteX82" fmla="*/ 1973766 w 2575932"/>
              <a:gd name="connsiteY82" fmla="*/ 167268 h 2386361"/>
              <a:gd name="connsiteX83" fmla="*/ 1862254 w 2575932"/>
              <a:gd name="connsiteY83" fmla="*/ 156117 h 2386361"/>
              <a:gd name="connsiteX84" fmla="*/ 1773044 w 2575932"/>
              <a:gd name="connsiteY84" fmla="*/ 133814 h 2386361"/>
              <a:gd name="connsiteX85" fmla="*/ 1728439 w 2575932"/>
              <a:gd name="connsiteY85" fmla="*/ 122663 h 2386361"/>
              <a:gd name="connsiteX86" fmla="*/ 1694985 w 2575932"/>
              <a:gd name="connsiteY86" fmla="*/ 111512 h 2386361"/>
              <a:gd name="connsiteX87" fmla="*/ 1661532 w 2575932"/>
              <a:gd name="connsiteY87" fmla="*/ 89209 h 2386361"/>
              <a:gd name="connsiteX88" fmla="*/ 1616927 w 2575932"/>
              <a:gd name="connsiteY88" fmla="*/ 78058 h 2386361"/>
              <a:gd name="connsiteX89" fmla="*/ 1583473 w 2575932"/>
              <a:gd name="connsiteY89" fmla="*/ 66907 h 2386361"/>
              <a:gd name="connsiteX90" fmla="*/ 1550020 w 2575932"/>
              <a:gd name="connsiteY90" fmla="*/ 44605 h 2386361"/>
              <a:gd name="connsiteX91" fmla="*/ 1538868 w 2575932"/>
              <a:gd name="connsiteY91" fmla="*/ 0 h 2386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</a:cxnLst>
            <a:rect l="l" t="t" r="r" b="b"/>
            <a:pathLst>
              <a:path w="2575932" h="2386361">
                <a:moveTo>
                  <a:pt x="1538868" y="0"/>
                </a:moveTo>
                <a:lnTo>
                  <a:pt x="1170878" y="22302"/>
                </a:lnTo>
                <a:cubicBezTo>
                  <a:pt x="1155580" y="23229"/>
                  <a:pt x="1141421" y="31123"/>
                  <a:pt x="1126273" y="33453"/>
                </a:cubicBezTo>
                <a:cubicBezTo>
                  <a:pt x="1093005" y="38571"/>
                  <a:pt x="1059276" y="40156"/>
                  <a:pt x="1025912" y="44605"/>
                </a:cubicBezTo>
                <a:cubicBezTo>
                  <a:pt x="1003500" y="47593"/>
                  <a:pt x="981307" y="52039"/>
                  <a:pt x="959005" y="55756"/>
                </a:cubicBezTo>
                <a:cubicBezTo>
                  <a:pt x="824214" y="123150"/>
                  <a:pt x="991278" y="37314"/>
                  <a:pt x="880946" y="100361"/>
                </a:cubicBezTo>
                <a:cubicBezTo>
                  <a:pt x="826633" y="131397"/>
                  <a:pt x="841909" y="112216"/>
                  <a:pt x="791737" y="156117"/>
                </a:cubicBezTo>
                <a:cubicBezTo>
                  <a:pt x="775913" y="169963"/>
                  <a:pt x="762000" y="185854"/>
                  <a:pt x="747132" y="200722"/>
                </a:cubicBezTo>
                <a:lnTo>
                  <a:pt x="724829" y="223024"/>
                </a:lnTo>
                <a:cubicBezTo>
                  <a:pt x="713678" y="234175"/>
                  <a:pt x="704498" y="247730"/>
                  <a:pt x="691376" y="256478"/>
                </a:cubicBezTo>
                <a:cubicBezTo>
                  <a:pt x="680225" y="263912"/>
                  <a:pt x="668387" y="270408"/>
                  <a:pt x="657922" y="278780"/>
                </a:cubicBezTo>
                <a:cubicBezTo>
                  <a:pt x="649712" y="285348"/>
                  <a:pt x="645594" y="297758"/>
                  <a:pt x="635620" y="301083"/>
                </a:cubicBezTo>
                <a:cubicBezTo>
                  <a:pt x="574932" y="321312"/>
                  <a:pt x="517959" y="321034"/>
                  <a:pt x="457200" y="334536"/>
                </a:cubicBezTo>
                <a:cubicBezTo>
                  <a:pt x="445725" y="337086"/>
                  <a:pt x="435048" y="342458"/>
                  <a:pt x="423746" y="345687"/>
                </a:cubicBezTo>
                <a:cubicBezTo>
                  <a:pt x="409010" y="349897"/>
                  <a:pt x="394009" y="353122"/>
                  <a:pt x="379141" y="356839"/>
                </a:cubicBezTo>
                <a:cubicBezTo>
                  <a:pt x="367990" y="364273"/>
                  <a:pt x="358283" y="374561"/>
                  <a:pt x="345688" y="379141"/>
                </a:cubicBezTo>
                <a:cubicBezTo>
                  <a:pt x="316882" y="389616"/>
                  <a:pt x="256478" y="401444"/>
                  <a:pt x="256478" y="401444"/>
                </a:cubicBezTo>
                <a:cubicBezTo>
                  <a:pt x="160593" y="465366"/>
                  <a:pt x="281915" y="388724"/>
                  <a:pt x="189571" y="434897"/>
                </a:cubicBezTo>
                <a:cubicBezTo>
                  <a:pt x="177584" y="440891"/>
                  <a:pt x="167268" y="449766"/>
                  <a:pt x="156117" y="457200"/>
                </a:cubicBezTo>
                <a:cubicBezTo>
                  <a:pt x="148683" y="468351"/>
                  <a:pt x="142187" y="480188"/>
                  <a:pt x="133815" y="490653"/>
                </a:cubicBezTo>
                <a:cubicBezTo>
                  <a:pt x="127247" y="498863"/>
                  <a:pt x="117820" y="504545"/>
                  <a:pt x="111512" y="512956"/>
                </a:cubicBezTo>
                <a:cubicBezTo>
                  <a:pt x="95429" y="534399"/>
                  <a:pt x="66907" y="579863"/>
                  <a:pt x="66907" y="579863"/>
                </a:cubicBezTo>
                <a:cubicBezTo>
                  <a:pt x="63190" y="591014"/>
                  <a:pt x="59883" y="602311"/>
                  <a:pt x="55756" y="613317"/>
                </a:cubicBezTo>
                <a:cubicBezTo>
                  <a:pt x="48090" y="633761"/>
                  <a:pt x="28627" y="677228"/>
                  <a:pt x="22302" y="702526"/>
                </a:cubicBezTo>
                <a:cubicBezTo>
                  <a:pt x="6905" y="764111"/>
                  <a:pt x="6966" y="800132"/>
                  <a:pt x="0" y="869795"/>
                </a:cubicBezTo>
                <a:cubicBezTo>
                  <a:pt x="3601" y="959826"/>
                  <a:pt x="430" y="1117275"/>
                  <a:pt x="22302" y="1226634"/>
                </a:cubicBezTo>
                <a:cubicBezTo>
                  <a:pt x="27770" y="1253975"/>
                  <a:pt x="43670" y="1280520"/>
                  <a:pt x="55756" y="1304692"/>
                </a:cubicBezTo>
                <a:cubicBezTo>
                  <a:pt x="59473" y="1323277"/>
                  <a:pt x="61700" y="1342224"/>
                  <a:pt x="66907" y="1360448"/>
                </a:cubicBezTo>
                <a:cubicBezTo>
                  <a:pt x="86797" y="1430063"/>
                  <a:pt x="98557" y="1456300"/>
                  <a:pt x="122663" y="1516565"/>
                </a:cubicBezTo>
                <a:cubicBezTo>
                  <a:pt x="136411" y="1640289"/>
                  <a:pt x="123171" y="1584995"/>
                  <a:pt x="156117" y="1683834"/>
                </a:cubicBezTo>
                <a:cubicBezTo>
                  <a:pt x="159834" y="1694985"/>
                  <a:pt x="162011" y="1706774"/>
                  <a:pt x="167268" y="1717287"/>
                </a:cubicBezTo>
                <a:cubicBezTo>
                  <a:pt x="194733" y="1772216"/>
                  <a:pt x="205226" y="1799850"/>
                  <a:pt x="256478" y="1851102"/>
                </a:cubicBezTo>
                <a:cubicBezTo>
                  <a:pt x="263912" y="1858536"/>
                  <a:pt x="272050" y="1865328"/>
                  <a:pt x="278781" y="1873405"/>
                </a:cubicBezTo>
                <a:cubicBezTo>
                  <a:pt x="366075" y="1978157"/>
                  <a:pt x="239836" y="1845612"/>
                  <a:pt x="379141" y="1984917"/>
                </a:cubicBezTo>
                <a:lnTo>
                  <a:pt x="401444" y="2007219"/>
                </a:lnTo>
                <a:cubicBezTo>
                  <a:pt x="412595" y="2018370"/>
                  <a:pt x="421776" y="2031925"/>
                  <a:pt x="434898" y="2040673"/>
                </a:cubicBezTo>
                <a:cubicBezTo>
                  <a:pt x="446049" y="2048107"/>
                  <a:pt x="457886" y="2054603"/>
                  <a:pt x="468351" y="2062975"/>
                </a:cubicBezTo>
                <a:cubicBezTo>
                  <a:pt x="476561" y="2069543"/>
                  <a:pt x="482577" y="2078547"/>
                  <a:pt x="490654" y="2085278"/>
                </a:cubicBezTo>
                <a:cubicBezTo>
                  <a:pt x="504932" y="2097176"/>
                  <a:pt x="520981" y="2106833"/>
                  <a:pt x="535259" y="2118731"/>
                </a:cubicBezTo>
                <a:cubicBezTo>
                  <a:pt x="543336" y="2125462"/>
                  <a:pt x="549150" y="2134726"/>
                  <a:pt x="557561" y="2141034"/>
                </a:cubicBezTo>
                <a:cubicBezTo>
                  <a:pt x="667159" y="2223234"/>
                  <a:pt x="582595" y="2156055"/>
                  <a:pt x="669073" y="2207941"/>
                </a:cubicBezTo>
                <a:cubicBezTo>
                  <a:pt x="764934" y="2265457"/>
                  <a:pt x="702144" y="2241267"/>
                  <a:pt x="769434" y="2263697"/>
                </a:cubicBezTo>
                <a:cubicBezTo>
                  <a:pt x="784302" y="2274848"/>
                  <a:pt x="797902" y="2287930"/>
                  <a:pt x="814039" y="2297151"/>
                </a:cubicBezTo>
                <a:cubicBezTo>
                  <a:pt x="824245" y="2302983"/>
                  <a:pt x="835882" y="2306469"/>
                  <a:pt x="847493" y="2308302"/>
                </a:cubicBezTo>
                <a:cubicBezTo>
                  <a:pt x="906695" y="2317650"/>
                  <a:pt x="967766" y="2316069"/>
                  <a:pt x="1025912" y="2330605"/>
                </a:cubicBezTo>
                <a:cubicBezTo>
                  <a:pt x="1040780" y="2334322"/>
                  <a:pt x="1055369" y="2339426"/>
                  <a:pt x="1070517" y="2341756"/>
                </a:cubicBezTo>
                <a:cubicBezTo>
                  <a:pt x="1103785" y="2346874"/>
                  <a:pt x="1137449" y="2348974"/>
                  <a:pt x="1170878" y="2352907"/>
                </a:cubicBezTo>
                <a:cubicBezTo>
                  <a:pt x="1200641" y="2356408"/>
                  <a:pt x="1230468" y="2359501"/>
                  <a:pt x="1260088" y="2364058"/>
                </a:cubicBezTo>
                <a:cubicBezTo>
                  <a:pt x="1278821" y="2366940"/>
                  <a:pt x="1297196" y="2371818"/>
                  <a:pt x="1315844" y="2375209"/>
                </a:cubicBezTo>
                <a:cubicBezTo>
                  <a:pt x="1338089" y="2379254"/>
                  <a:pt x="1360449" y="2382644"/>
                  <a:pt x="1382751" y="2386361"/>
                </a:cubicBezTo>
                <a:cubicBezTo>
                  <a:pt x="1497980" y="2382644"/>
                  <a:pt x="1613722" y="2386681"/>
                  <a:pt x="1728439" y="2375209"/>
                </a:cubicBezTo>
                <a:cubicBezTo>
                  <a:pt x="1762623" y="2371791"/>
                  <a:pt x="1835890" y="2340890"/>
                  <a:pt x="1873405" y="2319453"/>
                </a:cubicBezTo>
                <a:cubicBezTo>
                  <a:pt x="1885041" y="2312804"/>
                  <a:pt x="1896394" y="2305523"/>
                  <a:pt x="1906859" y="2297151"/>
                </a:cubicBezTo>
                <a:cubicBezTo>
                  <a:pt x="1915069" y="2290583"/>
                  <a:pt x="1921179" y="2281690"/>
                  <a:pt x="1929161" y="2274848"/>
                </a:cubicBezTo>
                <a:cubicBezTo>
                  <a:pt x="1947232" y="2259359"/>
                  <a:pt x="1967306" y="2246254"/>
                  <a:pt x="1984917" y="2230244"/>
                </a:cubicBezTo>
                <a:cubicBezTo>
                  <a:pt x="2008255" y="2209028"/>
                  <a:pt x="2025580" y="2180831"/>
                  <a:pt x="2051824" y="2163336"/>
                </a:cubicBezTo>
                <a:cubicBezTo>
                  <a:pt x="2095295" y="2134356"/>
                  <a:pt x="2113988" y="2125054"/>
                  <a:pt x="2152185" y="2074126"/>
                </a:cubicBezTo>
                <a:cubicBezTo>
                  <a:pt x="2163336" y="2059258"/>
                  <a:pt x="2173292" y="2043413"/>
                  <a:pt x="2185639" y="2029522"/>
                </a:cubicBezTo>
                <a:cubicBezTo>
                  <a:pt x="2203101" y="2009877"/>
                  <a:pt x="2241395" y="1973765"/>
                  <a:pt x="2241395" y="1973765"/>
                </a:cubicBezTo>
                <a:cubicBezTo>
                  <a:pt x="2251053" y="1949620"/>
                  <a:pt x="2270374" y="1896845"/>
                  <a:pt x="2286000" y="1873405"/>
                </a:cubicBezTo>
                <a:cubicBezTo>
                  <a:pt x="2291832" y="1864657"/>
                  <a:pt x="2300868" y="1858536"/>
                  <a:pt x="2308302" y="1851102"/>
                </a:cubicBezTo>
                <a:cubicBezTo>
                  <a:pt x="2327900" y="1792310"/>
                  <a:pt x="2306501" y="1839882"/>
                  <a:pt x="2352907" y="1784195"/>
                </a:cubicBezTo>
                <a:cubicBezTo>
                  <a:pt x="2361487" y="1773899"/>
                  <a:pt x="2366385" y="1760827"/>
                  <a:pt x="2375210" y="1750741"/>
                </a:cubicBezTo>
                <a:cubicBezTo>
                  <a:pt x="2392518" y="1730961"/>
                  <a:pt x="2412381" y="1713570"/>
                  <a:pt x="2430966" y="1694985"/>
                </a:cubicBezTo>
                <a:lnTo>
                  <a:pt x="2464420" y="1661531"/>
                </a:lnTo>
                <a:cubicBezTo>
                  <a:pt x="2468137" y="1631795"/>
                  <a:pt x="2470210" y="1601806"/>
                  <a:pt x="2475571" y="1572322"/>
                </a:cubicBezTo>
                <a:cubicBezTo>
                  <a:pt x="2477674" y="1560757"/>
                  <a:pt x="2483493" y="1550170"/>
                  <a:pt x="2486722" y="1538868"/>
                </a:cubicBezTo>
                <a:cubicBezTo>
                  <a:pt x="2490932" y="1524132"/>
                  <a:pt x="2494548" y="1509224"/>
                  <a:pt x="2497873" y="1494263"/>
                </a:cubicBezTo>
                <a:cubicBezTo>
                  <a:pt x="2506972" y="1453319"/>
                  <a:pt x="2508517" y="1432765"/>
                  <a:pt x="2520176" y="1393902"/>
                </a:cubicBezTo>
                <a:cubicBezTo>
                  <a:pt x="2526931" y="1371385"/>
                  <a:pt x="2531964" y="1348022"/>
                  <a:pt x="2542478" y="1326995"/>
                </a:cubicBezTo>
                <a:cubicBezTo>
                  <a:pt x="2570038" y="1271877"/>
                  <a:pt x="2559524" y="1298160"/>
                  <a:pt x="2575932" y="1248936"/>
                </a:cubicBezTo>
                <a:cubicBezTo>
                  <a:pt x="2572215" y="1144858"/>
                  <a:pt x="2567714" y="1040805"/>
                  <a:pt x="2564781" y="936702"/>
                </a:cubicBezTo>
                <a:cubicBezTo>
                  <a:pt x="2560279" y="776888"/>
                  <a:pt x="2570542" y="616180"/>
                  <a:pt x="2553629" y="457200"/>
                </a:cubicBezTo>
                <a:cubicBezTo>
                  <a:pt x="2551203" y="434397"/>
                  <a:pt x="2448591" y="372306"/>
                  <a:pt x="2442117" y="367990"/>
                </a:cubicBezTo>
                <a:cubicBezTo>
                  <a:pt x="2346248" y="304077"/>
                  <a:pt x="2467540" y="380700"/>
                  <a:pt x="2375210" y="334536"/>
                </a:cubicBezTo>
                <a:cubicBezTo>
                  <a:pt x="2363223" y="328542"/>
                  <a:pt x="2354003" y="317677"/>
                  <a:pt x="2341756" y="312234"/>
                </a:cubicBezTo>
                <a:cubicBezTo>
                  <a:pt x="2320273" y="302686"/>
                  <a:pt x="2297151" y="297365"/>
                  <a:pt x="2274849" y="289931"/>
                </a:cubicBezTo>
                <a:lnTo>
                  <a:pt x="2241395" y="278780"/>
                </a:lnTo>
                <a:cubicBezTo>
                  <a:pt x="2230244" y="275063"/>
                  <a:pt x="2219345" y="270480"/>
                  <a:pt x="2207941" y="267629"/>
                </a:cubicBezTo>
                <a:lnTo>
                  <a:pt x="2163337" y="256478"/>
                </a:lnTo>
                <a:cubicBezTo>
                  <a:pt x="2048260" y="198938"/>
                  <a:pt x="2209443" y="273654"/>
                  <a:pt x="2040673" y="223024"/>
                </a:cubicBezTo>
                <a:cubicBezTo>
                  <a:pt x="2027836" y="219173"/>
                  <a:pt x="2017516" y="209302"/>
                  <a:pt x="2007220" y="200722"/>
                </a:cubicBezTo>
                <a:cubicBezTo>
                  <a:pt x="1995105" y="190626"/>
                  <a:pt x="1988839" y="171906"/>
                  <a:pt x="1973766" y="167268"/>
                </a:cubicBezTo>
                <a:cubicBezTo>
                  <a:pt x="1938062" y="156282"/>
                  <a:pt x="1899425" y="159834"/>
                  <a:pt x="1862254" y="156117"/>
                </a:cubicBezTo>
                <a:lnTo>
                  <a:pt x="1773044" y="133814"/>
                </a:lnTo>
                <a:cubicBezTo>
                  <a:pt x="1758176" y="130097"/>
                  <a:pt x="1742978" y="127509"/>
                  <a:pt x="1728439" y="122663"/>
                </a:cubicBezTo>
                <a:lnTo>
                  <a:pt x="1694985" y="111512"/>
                </a:lnTo>
                <a:cubicBezTo>
                  <a:pt x="1683834" y="104078"/>
                  <a:pt x="1673850" y="94488"/>
                  <a:pt x="1661532" y="89209"/>
                </a:cubicBezTo>
                <a:cubicBezTo>
                  <a:pt x="1647445" y="83172"/>
                  <a:pt x="1631663" y="82268"/>
                  <a:pt x="1616927" y="78058"/>
                </a:cubicBezTo>
                <a:cubicBezTo>
                  <a:pt x="1605625" y="74829"/>
                  <a:pt x="1594624" y="70624"/>
                  <a:pt x="1583473" y="66907"/>
                </a:cubicBezTo>
                <a:cubicBezTo>
                  <a:pt x="1572322" y="59473"/>
                  <a:pt x="1559497" y="54082"/>
                  <a:pt x="1550020" y="44605"/>
                </a:cubicBezTo>
                <a:cubicBezTo>
                  <a:pt x="1496194" y="-9221"/>
                  <a:pt x="1602058" y="3717"/>
                  <a:pt x="1538868" y="0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/>
          <p:nvPr/>
        </p:nvSpPr>
        <p:spPr>
          <a:xfrm>
            <a:off x="5118408" y="2352152"/>
            <a:ext cx="141249" cy="130854"/>
          </a:xfrm>
          <a:custGeom>
            <a:avLst/>
            <a:gdLst>
              <a:gd name="connsiteX0" fmla="*/ 1538868 w 2575932"/>
              <a:gd name="connsiteY0" fmla="*/ 0 h 2386361"/>
              <a:gd name="connsiteX1" fmla="*/ 1170878 w 2575932"/>
              <a:gd name="connsiteY1" fmla="*/ 22302 h 2386361"/>
              <a:gd name="connsiteX2" fmla="*/ 1126273 w 2575932"/>
              <a:gd name="connsiteY2" fmla="*/ 33453 h 2386361"/>
              <a:gd name="connsiteX3" fmla="*/ 1025912 w 2575932"/>
              <a:gd name="connsiteY3" fmla="*/ 44605 h 2386361"/>
              <a:gd name="connsiteX4" fmla="*/ 959005 w 2575932"/>
              <a:gd name="connsiteY4" fmla="*/ 55756 h 2386361"/>
              <a:gd name="connsiteX5" fmla="*/ 880946 w 2575932"/>
              <a:gd name="connsiteY5" fmla="*/ 100361 h 2386361"/>
              <a:gd name="connsiteX6" fmla="*/ 791737 w 2575932"/>
              <a:gd name="connsiteY6" fmla="*/ 156117 h 2386361"/>
              <a:gd name="connsiteX7" fmla="*/ 747132 w 2575932"/>
              <a:gd name="connsiteY7" fmla="*/ 200722 h 2386361"/>
              <a:gd name="connsiteX8" fmla="*/ 724829 w 2575932"/>
              <a:gd name="connsiteY8" fmla="*/ 223024 h 2386361"/>
              <a:gd name="connsiteX9" fmla="*/ 691376 w 2575932"/>
              <a:gd name="connsiteY9" fmla="*/ 256478 h 2386361"/>
              <a:gd name="connsiteX10" fmla="*/ 657922 w 2575932"/>
              <a:gd name="connsiteY10" fmla="*/ 278780 h 2386361"/>
              <a:gd name="connsiteX11" fmla="*/ 635620 w 2575932"/>
              <a:gd name="connsiteY11" fmla="*/ 301083 h 2386361"/>
              <a:gd name="connsiteX12" fmla="*/ 457200 w 2575932"/>
              <a:gd name="connsiteY12" fmla="*/ 334536 h 2386361"/>
              <a:gd name="connsiteX13" fmla="*/ 423746 w 2575932"/>
              <a:gd name="connsiteY13" fmla="*/ 345687 h 2386361"/>
              <a:gd name="connsiteX14" fmla="*/ 379141 w 2575932"/>
              <a:gd name="connsiteY14" fmla="*/ 356839 h 2386361"/>
              <a:gd name="connsiteX15" fmla="*/ 345688 w 2575932"/>
              <a:gd name="connsiteY15" fmla="*/ 379141 h 2386361"/>
              <a:gd name="connsiteX16" fmla="*/ 256478 w 2575932"/>
              <a:gd name="connsiteY16" fmla="*/ 401444 h 2386361"/>
              <a:gd name="connsiteX17" fmla="*/ 189571 w 2575932"/>
              <a:gd name="connsiteY17" fmla="*/ 434897 h 2386361"/>
              <a:gd name="connsiteX18" fmla="*/ 156117 w 2575932"/>
              <a:gd name="connsiteY18" fmla="*/ 457200 h 2386361"/>
              <a:gd name="connsiteX19" fmla="*/ 133815 w 2575932"/>
              <a:gd name="connsiteY19" fmla="*/ 490653 h 2386361"/>
              <a:gd name="connsiteX20" fmla="*/ 111512 w 2575932"/>
              <a:gd name="connsiteY20" fmla="*/ 512956 h 2386361"/>
              <a:gd name="connsiteX21" fmla="*/ 66907 w 2575932"/>
              <a:gd name="connsiteY21" fmla="*/ 579863 h 2386361"/>
              <a:gd name="connsiteX22" fmla="*/ 55756 w 2575932"/>
              <a:gd name="connsiteY22" fmla="*/ 613317 h 2386361"/>
              <a:gd name="connsiteX23" fmla="*/ 22302 w 2575932"/>
              <a:gd name="connsiteY23" fmla="*/ 702526 h 2386361"/>
              <a:gd name="connsiteX24" fmla="*/ 0 w 2575932"/>
              <a:gd name="connsiteY24" fmla="*/ 869795 h 2386361"/>
              <a:gd name="connsiteX25" fmla="*/ 22302 w 2575932"/>
              <a:gd name="connsiteY25" fmla="*/ 1226634 h 2386361"/>
              <a:gd name="connsiteX26" fmla="*/ 55756 w 2575932"/>
              <a:gd name="connsiteY26" fmla="*/ 1304692 h 2386361"/>
              <a:gd name="connsiteX27" fmla="*/ 66907 w 2575932"/>
              <a:gd name="connsiteY27" fmla="*/ 1360448 h 2386361"/>
              <a:gd name="connsiteX28" fmla="*/ 122663 w 2575932"/>
              <a:gd name="connsiteY28" fmla="*/ 1516565 h 2386361"/>
              <a:gd name="connsiteX29" fmla="*/ 156117 w 2575932"/>
              <a:gd name="connsiteY29" fmla="*/ 1683834 h 2386361"/>
              <a:gd name="connsiteX30" fmla="*/ 167268 w 2575932"/>
              <a:gd name="connsiteY30" fmla="*/ 1717287 h 2386361"/>
              <a:gd name="connsiteX31" fmla="*/ 256478 w 2575932"/>
              <a:gd name="connsiteY31" fmla="*/ 1851102 h 2386361"/>
              <a:gd name="connsiteX32" fmla="*/ 278781 w 2575932"/>
              <a:gd name="connsiteY32" fmla="*/ 1873405 h 2386361"/>
              <a:gd name="connsiteX33" fmla="*/ 379141 w 2575932"/>
              <a:gd name="connsiteY33" fmla="*/ 1984917 h 2386361"/>
              <a:gd name="connsiteX34" fmla="*/ 401444 w 2575932"/>
              <a:gd name="connsiteY34" fmla="*/ 2007219 h 2386361"/>
              <a:gd name="connsiteX35" fmla="*/ 434898 w 2575932"/>
              <a:gd name="connsiteY35" fmla="*/ 2040673 h 2386361"/>
              <a:gd name="connsiteX36" fmla="*/ 468351 w 2575932"/>
              <a:gd name="connsiteY36" fmla="*/ 2062975 h 2386361"/>
              <a:gd name="connsiteX37" fmla="*/ 490654 w 2575932"/>
              <a:gd name="connsiteY37" fmla="*/ 2085278 h 2386361"/>
              <a:gd name="connsiteX38" fmla="*/ 535259 w 2575932"/>
              <a:gd name="connsiteY38" fmla="*/ 2118731 h 2386361"/>
              <a:gd name="connsiteX39" fmla="*/ 557561 w 2575932"/>
              <a:gd name="connsiteY39" fmla="*/ 2141034 h 2386361"/>
              <a:gd name="connsiteX40" fmla="*/ 669073 w 2575932"/>
              <a:gd name="connsiteY40" fmla="*/ 2207941 h 2386361"/>
              <a:gd name="connsiteX41" fmla="*/ 769434 w 2575932"/>
              <a:gd name="connsiteY41" fmla="*/ 2263697 h 2386361"/>
              <a:gd name="connsiteX42" fmla="*/ 814039 w 2575932"/>
              <a:gd name="connsiteY42" fmla="*/ 2297151 h 2386361"/>
              <a:gd name="connsiteX43" fmla="*/ 847493 w 2575932"/>
              <a:gd name="connsiteY43" fmla="*/ 2308302 h 2386361"/>
              <a:gd name="connsiteX44" fmla="*/ 1025912 w 2575932"/>
              <a:gd name="connsiteY44" fmla="*/ 2330605 h 2386361"/>
              <a:gd name="connsiteX45" fmla="*/ 1070517 w 2575932"/>
              <a:gd name="connsiteY45" fmla="*/ 2341756 h 2386361"/>
              <a:gd name="connsiteX46" fmla="*/ 1170878 w 2575932"/>
              <a:gd name="connsiteY46" fmla="*/ 2352907 h 2386361"/>
              <a:gd name="connsiteX47" fmla="*/ 1260088 w 2575932"/>
              <a:gd name="connsiteY47" fmla="*/ 2364058 h 2386361"/>
              <a:gd name="connsiteX48" fmla="*/ 1315844 w 2575932"/>
              <a:gd name="connsiteY48" fmla="*/ 2375209 h 2386361"/>
              <a:gd name="connsiteX49" fmla="*/ 1382751 w 2575932"/>
              <a:gd name="connsiteY49" fmla="*/ 2386361 h 2386361"/>
              <a:gd name="connsiteX50" fmla="*/ 1728439 w 2575932"/>
              <a:gd name="connsiteY50" fmla="*/ 2375209 h 2386361"/>
              <a:gd name="connsiteX51" fmla="*/ 1873405 w 2575932"/>
              <a:gd name="connsiteY51" fmla="*/ 2319453 h 2386361"/>
              <a:gd name="connsiteX52" fmla="*/ 1906859 w 2575932"/>
              <a:gd name="connsiteY52" fmla="*/ 2297151 h 2386361"/>
              <a:gd name="connsiteX53" fmla="*/ 1929161 w 2575932"/>
              <a:gd name="connsiteY53" fmla="*/ 2274848 h 2386361"/>
              <a:gd name="connsiteX54" fmla="*/ 1984917 w 2575932"/>
              <a:gd name="connsiteY54" fmla="*/ 2230244 h 2386361"/>
              <a:gd name="connsiteX55" fmla="*/ 2051824 w 2575932"/>
              <a:gd name="connsiteY55" fmla="*/ 2163336 h 2386361"/>
              <a:gd name="connsiteX56" fmla="*/ 2152185 w 2575932"/>
              <a:gd name="connsiteY56" fmla="*/ 2074126 h 2386361"/>
              <a:gd name="connsiteX57" fmla="*/ 2185639 w 2575932"/>
              <a:gd name="connsiteY57" fmla="*/ 2029522 h 2386361"/>
              <a:gd name="connsiteX58" fmla="*/ 2241395 w 2575932"/>
              <a:gd name="connsiteY58" fmla="*/ 1973765 h 2386361"/>
              <a:gd name="connsiteX59" fmla="*/ 2286000 w 2575932"/>
              <a:gd name="connsiteY59" fmla="*/ 1873405 h 2386361"/>
              <a:gd name="connsiteX60" fmla="*/ 2308302 w 2575932"/>
              <a:gd name="connsiteY60" fmla="*/ 1851102 h 2386361"/>
              <a:gd name="connsiteX61" fmla="*/ 2352907 w 2575932"/>
              <a:gd name="connsiteY61" fmla="*/ 1784195 h 2386361"/>
              <a:gd name="connsiteX62" fmla="*/ 2375210 w 2575932"/>
              <a:gd name="connsiteY62" fmla="*/ 1750741 h 2386361"/>
              <a:gd name="connsiteX63" fmla="*/ 2430966 w 2575932"/>
              <a:gd name="connsiteY63" fmla="*/ 1694985 h 2386361"/>
              <a:gd name="connsiteX64" fmla="*/ 2464420 w 2575932"/>
              <a:gd name="connsiteY64" fmla="*/ 1661531 h 2386361"/>
              <a:gd name="connsiteX65" fmla="*/ 2475571 w 2575932"/>
              <a:gd name="connsiteY65" fmla="*/ 1572322 h 2386361"/>
              <a:gd name="connsiteX66" fmla="*/ 2486722 w 2575932"/>
              <a:gd name="connsiteY66" fmla="*/ 1538868 h 2386361"/>
              <a:gd name="connsiteX67" fmla="*/ 2497873 w 2575932"/>
              <a:gd name="connsiteY67" fmla="*/ 1494263 h 2386361"/>
              <a:gd name="connsiteX68" fmla="*/ 2520176 w 2575932"/>
              <a:gd name="connsiteY68" fmla="*/ 1393902 h 2386361"/>
              <a:gd name="connsiteX69" fmla="*/ 2542478 w 2575932"/>
              <a:gd name="connsiteY69" fmla="*/ 1326995 h 2386361"/>
              <a:gd name="connsiteX70" fmla="*/ 2575932 w 2575932"/>
              <a:gd name="connsiteY70" fmla="*/ 1248936 h 2386361"/>
              <a:gd name="connsiteX71" fmla="*/ 2564781 w 2575932"/>
              <a:gd name="connsiteY71" fmla="*/ 936702 h 2386361"/>
              <a:gd name="connsiteX72" fmla="*/ 2553629 w 2575932"/>
              <a:gd name="connsiteY72" fmla="*/ 457200 h 2386361"/>
              <a:gd name="connsiteX73" fmla="*/ 2442117 w 2575932"/>
              <a:gd name="connsiteY73" fmla="*/ 367990 h 2386361"/>
              <a:gd name="connsiteX74" fmla="*/ 2375210 w 2575932"/>
              <a:gd name="connsiteY74" fmla="*/ 334536 h 2386361"/>
              <a:gd name="connsiteX75" fmla="*/ 2341756 w 2575932"/>
              <a:gd name="connsiteY75" fmla="*/ 312234 h 2386361"/>
              <a:gd name="connsiteX76" fmla="*/ 2274849 w 2575932"/>
              <a:gd name="connsiteY76" fmla="*/ 289931 h 2386361"/>
              <a:gd name="connsiteX77" fmla="*/ 2241395 w 2575932"/>
              <a:gd name="connsiteY77" fmla="*/ 278780 h 2386361"/>
              <a:gd name="connsiteX78" fmla="*/ 2207941 w 2575932"/>
              <a:gd name="connsiteY78" fmla="*/ 267629 h 2386361"/>
              <a:gd name="connsiteX79" fmla="*/ 2163337 w 2575932"/>
              <a:gd name="connsiteY79" fmla="*/ 256478 h 2386361"/>
              <a:gd name="connsiteX80" fmla="*/ 2040673 w 2575932"/>
              <a:gd name="connsiteY80" fmla="*/ 223024 h 2386361"/>
              <a:gd name="connsiteX81" fmla="*/ 2007220 w 2575932"/>
              <a:gd name="connsiteY81" fmla="*/ 200722 h 2386361"/>
              <a:gd name="connsiteX82" fmla="*/ 1973766 w 2575932"/>
              <a:gd name="connsiteY82" fmla="*/ 167268 h 2386361"/>
              <a:gd name="connsiteX83" fmla="*/ 1862254 w 2575932"/>
              <a:gd name="connsiteY83" fmla="*/ 156117 h 2386361"/>
              <a:gd name="connsiteX84" fmla="*/ 1773044 w 2575932"/>
              <a:gd name="connsiteY84" fmla="*/ 133814 h 2386361"/>
              <a:gd name="connsiteX85" fmla="*/ 1728439 w 2575932"/>
              <a:gd name="connsiteY85" fmla="*/ 122663 h 2386361"/>
              <a:gd name="connsiteX86" fmla="*/ 1694985 w 2575932"/>
              <a:gd name="connsiteY86" fmla="*/ 111512 h 2386361"/>
              <a:gd name="connsiteX87" fmla="*/ 1661532 w 2575932"/>
              <a:gd name="connsiteY87" fmla="*/ 89209 h 2386361"/>
              <a:gd name="connsiteX88" fmla="*/ 1616927 w 2575932"/>
              <a:gd name="connsiteY88" fmla="*/ 78058 h 2386361"/>
              <a:gd name="connsiteX89" fmla="*/ 1583473 w 2575932"/>
              <a:gd name="connsiteY89" fmla="*/ 66907 h 2386361"/>
              <a:gd name="connsiteX90" fmla="*/ 1550020 w 2575932"/>
              <a:gd name="connsiteY90" fmla="*/ 44605 h 2386361"/>
              <a:gd name="connsiteX91" fmla="*/ 1538868 w 2575932"/>
              <a:gd name="connsiteY91" fmla="*/ 0 h 2386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</a:cxnLst>
            <a:rect l="l" t="t" r="r" b="b"/>
            <a:pathLst>
              <a:path w="2575932" h="2386361">
                <a:moveTo>
                  <a:pt x="1538868" y="0"/>
                </a:moveTo>
                <a:lnTo>
                  <a:pt x="1170878" y="22302"/>
                </a:lnTo>
                <a:cubicBezTo>
                  <a:pt x="1155580" y="23229"/>
                  <a:pt x="1141421" y="31123"/>
                  <a:pt x="1126273" y="33453"/>
                </a:cubicBezTo>
                <a:cubicBezTo>
                  <a:pt x="1093005" y="38571"/>
                  <a:pt x="1059276" y="40156"/>
                  <a:pt x="1025912" y="44605"/>
                </a:cubicBezTo>
                <a:cubicBezTo>
                  <a:pt x="1003500" y="47593"/>
                  <a:pt x="981307" y="52039"/>
                  <a:pt x="959005" y="55756"/>
                </a:cubicBezTo>
                <a:cubicBezTo>
                  <a:pt x="824214" y="123150"/>
                  <a:pt x="991278" y="37314"/>
                  <a:pt x="880946" y="100361"/>
                </a:cubicBezTo>
                <a:cubicBezTo>
                  <a:pt x="826633" y="131397"/>
                  <a:pt x="841909" y="112216"/>
                  <a:pt x="791737" y="156117"/>
                </a:cubicBezTo>
                <a:cubicBezTo>
                  <a:pt x="775913" y="169963"/>
                  <a:pt x="762000" y="185854"/>
                  <a:pt x="747132" y="200722"/>
                </a:cubicBezTo>
                <a:lnTo>
                  <a:pt x="724829" y="223024"/>
                </a:lnTo>
                <a:cubicBezTo>
                  <a:pt x="713678" y="234175"/>
                  <a:pt x="704498" y="247730"/>
                  <a:pt x="691376" y="256478"/>
                </a:cubicBezTo>
                <a:cubicBezTo>
                  <a:pt x="680225" y="263912"/>
                  <a:pt x="668387" y="270408"/>
                  <a:pt x="657922" y="278780"/>
                </a:cubicBezTo>
                <a:cubicBezTo>
                  <a:pt x="649712" y="285348"/>
                  <a:pt x="645594" y="297758"/>
                  <a:pt x="635620" y="301083"/>
                </a:cubicBezTo>
                <a:cubicBezTo>
                  <a:pt x="574932" y="321312"/>
                  <a:pt x="517959" y="321034"/>
                  <a:pt x="457200" y="334536"/>
                </a:cubicBezTo>
                <a:cubicBezTo>
                  <a:pt x="445725" y="337086"/>
                  <a:pt x="435048" y="342458"/>
                  <a:pt x="423746" y="345687"/>
                </a:cubicBezTo>
                <a:cubicBezTo>
                  <a:pt x="409010" y="349897"/>
                  <a:pt x="394009" y="353122"/>
                  <a:pt x="379141" y="356839"/>
                </a:cubicBezTo>
                <a:cubicBezTo>
                  <a:pt x="367990" y="364273"/>
                  <a:pt x="358283" y="374561"/>
                  <a:pt x="345688" y="379141"/>
                </a:cubicBezTo>
                <a:cubicBezTo>
                  <a:pt x="316882" y="389616"/>
                  <a:pt x="256478" y="401444"/>
                  <a:pt x="256478" y="401444"/>
                </a:cubicBezTo>
                <a:cubicBezTo>
                  <a:pt x="160593" y="465366"/>
                  <a:pt x="281915" y="388724"/>
                  <a:pt x="189571" y="434897"/>
                </a:cubicBezTo>
                <a:cubicBezTo>
                  <a:pt x="177584" y="440891"/>
                  <a:pt x="167268" y="449766"/>
                  <a:pt x="156117" y="457200"/>
                </a:cubicBezTo>
                <a:cubicBezTo>
                  <a:pt x="148683" y="468351"/>
                  <a:pt x="142187" y="480188"/>
                  <a:pt x="133815" y="490653"/>
                </a:cubicBezTo>
                <a:cubicBezTo>
                  <a:pt x="127247" y="498863"/>
                  <a:pt x="117820" y="504545"/>
                  <a:pt x="111512" y="512956"/>
                </a:cubicBezTo>
                <a:cubicBezTo>
                  <a:pt x="95429" y="534399"/>
                  <a:pt x="66907" y="579863"/>
                  <a:pt x="66907" y="579863"/>
                </a:cubicBezTo>
                <a:cubicBezTo>
                  <a:pt x="63190" y="591014"/>
                  <a:pt x="59883" y="602311"/>
                  <a:pt x="55756" y="613317"/>
                </a:cubicBezTo>
                <a:cubicBezTo>
                  <a:pt x="48090" y="633761"/>
                  <a:pt x="28627" y="677228"/>
                  <a:pt x="22302" y="702526"/>
                </a:cubicBezTo>
                <a:cubicBezTo>
                  <a:pt x="6905" y="764111"/>
                  <a:pt x="6966" y="800132"/>
                  <a:pt x="0" y="869795"/>
                </a:cubicBezTo>
                <a:cubicBezTo>
                  <a:pt x="3601" y="959826"/>
                  <a:pt x="430" y="1117275"/>
                  <a:pt x="22302" y="1226634"/>
                </a:cubicBezTo>
                <a:cubicBezTo>
                  <a:pt x="27770" y="1253975"/>
                  <a:pt x="43670" y="1280520"/>
                  <a:pt x="55756" y="1304692"/>
                </a:cubicBezTo>
                <a:cubicBezTo>
                  <a:pt x="59473" y="1323277"/>
                  <a:pt x="61700" y="1342224"/>
                  <a:pt x="66907" y="1360448"/>
                </a:cubicBezTo>
                <a:cubicBezTo>
                  <a:pt x="86797" y="1430063"/>
                  <a:pt x="98557" y="1456300"/>
                  <a:pt x="122663" y="1516565"/>
                </a:cubicBezTo>
                <a:cubicBezTo>
                  <a:pt x="136411" y="1640289"/>
                  <a:pt x="123171" y="1584995"/>
                  <a:pt x="156117" y="1683834"/>
                </a:cubicBezTo>
                <a:cubicBezTo>
                  <a:pt x="159834" y="1694985"/>
                  <a:pt x="162011" y="1706774"/>
                  <a:pt x="167268" y="1717287"/>
                </a:cubicBezTo>
                <a:cubicBezTo>
                  <a:pt x="194733" y="1772216"/>
                  <a:pt x="205226" y="1799850"/>
                  <a:pt x="256478" y="1851102"/>
                </a:cubicBezTo>
                <a:cubicBezTo>
                  <a:pt x="263912" y="1858536"/>
                  <a:pt x="272050" y="1865328"/>
                  <a:pt x="278781" y="1873405"/>
                </a:cubicBezTo>
                <a:cubicBezTo>
                  <a:pt x="366075" y="1978157"/>
                  <a:pt x="239836" y="1845612"/>
                  <a:pt x="379141" y="1984917"/>
                </a:cubicBezTo>
                <a:lnTo>
                  <a:pt x="401444" y="2007219"/>
                </a:lnTo>
                <a:cubicBezTo>
                  <a:pt x="412595" y="2018370"/>
                  <a:pt x="421776" y="2031925"/>
                  <a:pt x="434898" y="2040673"/>
                </a:cubicBezTo>
                <a:cubicBezTo>
                  <a:pt x="446049" y="2048107"/>
                  <a:pt x="457886" y="2054603"/>
                  <a:pt x="468351" y="2062975"/>
                </a:cubicBezTo>
                <a:cubicBezTo>
                  <a:pt x="476561" y="2069543"/>
                  <a:pt x="482577" y="2078547"/>
                  <a:pt x="490654" y="2085278"/>
                </a:cubicBezTo>
                <a:cubicBezTo>
                  <a:pt x="504932" y="2097176"/>
                  <a:pt x="520981" y="2106833"/>
                  <a:pt x="535259" y="2118731"/>
                </a:cubicBezTo>
                <a:cubicBezTo>
                  <a:pt x="543336" y="2125462"/>
                  <a:pt x="549150" y="2134726"/>
                  <a:pt x="557561" y="2141034"/>
                </a:cubicBezTo>
                <a:cubicBezTo>
                  <a:pt x="667159" y="2223234"/>
                  <a:pt x="582595" y="2156055"/>
                  <a:pt x="669073" y="2207941"/>
                </a:cubicBezTo>
                <a:cubicBezTo>
                  <a:pt x="764934" y="2265457"/>
                  <a:pt x="702144" y="2241267"/>
                  <a:pt x="769434" y="2263697"/>
                </a:cubicBezTo>
                <a:cubicBezTo>
                  <a:pt x="784302" y="2274848"/>
                  <a:pt x="797902" y="2287930"/>
                  <a:pt x="814039" y="2297151"/>
                </a:cubicBezTo>
                <a:cubicBezTo>
                  <a:pt x="824245" y="2302983"/>
                  <a:pt x="835882" y="2306469"/>
                  <a:pt x="847493" y="2308302"/>
                </a:cubicBezTo>
                <a:cubicBezTo>
                  <a:pt x="906695" y="2317650"/>
                  <a:pt x="967766" y="2316069"/>
                  <a:pt x="1025912" y="2330605"/>
                </a:cubicBezTo>
                <a:cubicBezTo>
                  <a:pt x="1040780" y="2334322"/>
                  <a:pt x="1055369" y="2339426"/>
                  <a:pt x="1070517" y="2341756"/>
                </a:cubicBezTo>
                <a:cubicBezTo>
                  <a:pt x="1103785" y="2346874"/>
                  <a:pt x="1137449" y="2348974"/>
                  <a:pt x="1170878" y="2352907"/>
                </a:cubicBezTo>
                <a:cubicBezTo>
                  <a:pt x="1200641" y="2356408"/>
                  <a:pt x="1230468" y="2359501"/>
                  <a:pt x="1260088" y="2364058"/>
                </a:cubicBezTo>
                <a:cubicBezTo>
                  <a:pt x="1278821" y="2366940"/>
                  <a:pt x="1297196" y="2371818"/>
                  <a:pt x="1315844" y="2375209"/>
                </a:cubicBezTo>
                <a:cubicBezTo>
                  <a:pt x="1338089" y="2379254"/>
                  <a:pt x="1360449" y="2382644"/>
                  <a:pt x="1382751" y="2386361"/>
                </a:cubicBezTo>
                <a:cubicBezTo>
                  <a:pt x="1497980" y="2382644"/>
                  <a:pt x="1613722" y="2386681"/>
                  <a:pt x="1728439" y="2375209"/>
                </a:cubicBezTo>
                <a:cubicBezTo>
                  <a:pt x="1762623" y="2371791"/>
                  <a:pt x="1835890" y="2340890"/>
                  <a:pt x="1873405" y="2319453"/>
                </a:cubicBezTo>
                <a:cubicBezTo>
                  <a:pt x="1885041" y="2312804"/>
                  <a:pt x="1896394" y="2305523"/>
                  <a:pt x="1906859" y="2297151"/>
                </a:cubicBezTo>
                <a:cubicBezTo>
                  <a:pt x="1915069" y="2290583"/>
                  <a:pt x="1921179" y="2281690"/>
                  <a:pt x="1929161" y="2274848"/>
                </a:cubicBezTo>
                <a:cubicBezTo>
                  <a:pt x="1947232" y="2259359"/>
                  <a:pt x="1967306" y="2246254"/>
                  <a:pt x="1984917" y="2230244"/>
                </a:cubicBezTo>
                <a:cubicBezTo>
                  <a:pt x="2008255" y="2209028"/>
                  <a:pt x="2025580" y="2180831"/>
                  <a:pt x="2051824" y="2163336"/>
                </a:cubicBezTo>
                <a:cubicBezTo>
                  <a:pt x="2095295" y="2134356"/>
                  <a:pt x="2113988" y="2125054"/>
                  <a:pt x="2152185" y="2074126"/>
                </a:cubicBezTo>
                <a:cubicBezTo>
                  <a:pt x="2163336" y="2059258"/>
                  <a:pt x="2173292" y="2043413"/>
                  <a:pt x="2185639" y="2029522"/>
                </a:cubicBezTo>
                <a:cubicBezTo>
                  <a:pt x="2203101" y="2009877"/>
                  <a:pt x="2241395" y="1973765"/>
                  <a:pt x="2241395" y="1973765"/>
                </a:cubicBezTo>
                <a:cubicBezTo>
                  <a:pt x="2251053" y="1949620"/>
                  <a:pt x="2270374" y="1896845"/>
                  <a:pt x="2286000" y="1873405"/>
                </a:cubicBezTo>
                <a:cubicBezTo>
                  <a:pt x="2291832" y="1864657"/>
                  <a:pt x="2300868" y="1858536"/>
                  <a:pt x="2308302" y="1851102"/>
                </a:cubicBezTo>
                <a:cubicBezTo>
                  <a:pt x="2327900" y="1792310"/>
                  <a:pt x="2306501" y="1839882"/>
                  <a:pt x="2352907" y="1784195"/>
                </a:cubicBezTo>
                <a:cubicBezTo>
                  <a:pt x="2361487" y="1773899"/>
                  <a:pt x="2366385" y="1760827"/>
                  <a:pt x="2375210" y="1750741"/>
                </a:cubicBezTo>
                <a:cubicBezTo>
                  <a:pt x="2392518" y="1730961"/>
                  <a:pt x="2412381" y="1713570"/>
                  <a:pt x="2430966" y="1694985"/>
                </a:cubicBezTo>
                <a:lnTo>
                  <a:pt x="2464420" y="1661531"/>
                </a:lnTo>
                <a:cubicBezTo>
                  <a:pt x="2468137" y="1631795"/>
                  <a:pt x="2470210" y="1601806"/>
                  <a:pt x="2475571" y="1572322"/>
                </a:cubicBezTo>
                <a:cubicBezTo>
                  <a:pt x="2477674" y="1560757"/>
                  <a:pt x="2483493" y="1550170"/>
                  <a:pt x="2486722" y="1538868"/>
                </a:cubicBezTo>
                <a:cubicBezTo>
                  <a:pt x="2490932" y="1524132"/>
                  <a:pt x="2494548" y="1509224"/>
                  <a:pt x="2497873" y="1494263"/>
                </a:cubicBezTo>
                <a:cubicBezTo>
                  <a:pt x="2506972" y="1453319"/>
                  <a:pt x="2508517" y="1432765"/>
                  <a:pt x="2520176" y="1393902"/>
                </a:cubicBezTo>
                <a:cubicBezTo>
                  <a:pt x="2526931" y="1371385"/>
                  <a:pt x="2531964" y="1348022"/>
                  <a:pt x="2542478" y="1326995"/>
                </a:cubicBezTo>
                <a:cubicBezTo>
                  <a:pt x="2570038" y="1271877"/>
                  <a:pt x="2559524" y="1298160"/>
                  <a:pt x="2575932" y="1248936"/>
                </a:cubicBezTo>
                <a:cubicBezTo>
                  <a:pt x="2572215" y="1144858"/>
                  <a:pt x="2567714" y="1040805"/>
                  <a:pt x="2564781" y="936702"/>
                </a:cubicBezTo>
                <a:cubicBezTo>
                  <a:pt x="2560279" y="776888"/>
                  <a:pt x="2570542" y="616180"/>
                  <a:pt x="2553629" y="457200"/>
                </a:cubicBezTo>
                <a:cubicBezTo>
                  <a:pt x="2551203" y="434397"/>
                  <a:pt x="2448591" y="372306"/>
                  <a:pt x="2442117" y="367990"/>
                </a:cubicBezTo>
                <a:cubicBezTo>
                  <a:pt x="2346248" y="304077"/>
                  <a:pt x="2467540" y="380700"/>
                  <a:pt x="2375210" y="334536"/>
                </a:cubicBezTo>
                <a:cubicBezTo>
                  <a:pt x="2363223" y="328542"/>
                  <a:pt x="2354003" y="317677"/>
                  <a:pt x="2341756" y="312234"/>
                </a:cubicBezTo>
                <a:cubicBezTo>
                  <a:pt x="2320273" y="302686"/>
                  <a:pt x="2297151" y="297365"/>
                  <a:pt x="2274849" y="289931"/>
                </a:cubicBezTo>
                <a:lnTo>
                  <a:pt x="2241395" y="278780"/>
                </a:lnTo>
                <a:cubicBezTo>
                  <a:pt x="2230244" y="275063"/>
                  <a:pt x="2219345" y="270480"/>
                  <a:pt x="2207941" y="267629"/>
                </a:cubicBezTo>
                <a:lnTo>
                  <a:pt x="2163337" y="256478"/>
                </a:lnTo>
                <a:cubicBezTo>
                  <a:pt x="2048260" y="198938"/>
                  <a:pt x="2209443" y="273654"/>
                  <a:pt x="2040673" y="223024"/>
                </a:cubicBezTo>
                <a:cubicBezTo>
                  <a:pt x="2027836" y="219173"/>
                  <a:pt x="2017516" y="209302"/>
                  <a:pt x="2007220" y="200722"/>
                </a:cubicBezTo>
                <a:cubicBezTo>
                  <a:pt x="1995105" y="190626"/>
                  <a:pt x="1988839" y="171906"/>
                  <a:pt x="1973766" y="167268"/>
                </a:cubicBezTo>
                <a:cubicBezTo>
                  <a:pt x="1938062" y="156282"/>
                  <a:pt x="1899425" y="159834"/>
                  <a:pt x="1862254" y="156117"/>
                </a:cubicBezTo>
                <a:lnTo>
                  <a:pt x="1773044" y="133814"/>
                </a:lnTo>
                <a:cubicBezTo>
                  <a:pt x="1758176" y="130097"/>
                  <a:pt x="1742978" y="127509"/>
                  <a:pt x="1728439" y="122663"/>
                </a:cubicBezTo>
                <a:lnTo>
                  <a:pt x="1694985" y="111512"/>
                </a:lnTo>
                <a:cubicBezTo>
                  <a:pt x="1683834" y="104078"/>
                  <a:pt x="1673850" y="94488"/>
                  <a:pt x="1661532" y="89209"/>
                </a:cubicBezTo>
                <a:cubicBezTo>
                  <a:pt x="1647445" y="83172"/>
                  <a:pt x="1631663" y="82268"/>
                  <a:pt x="1616927" y="78058"/>
                </a:cubicBezTo>
                <a:cubicBezTo>
                  <a:pt x="1605625" y="74829"/>
                  <a:pt x="1594624" y="70624"/>
                  <a:pt x="1583473" y="66907"/>
                </a:cubicBezTo>
                <a:cubicBezTo>
                  <a:pt x="1572322" y="59473"/>
                  <a:pt x="1559497" y="54082"/>
                  <a:pt x="1550020" y="44605"/>
                </a:cubicBezTo>
                <a:cubicBezTo>
                  <a:pt x="1496194" y="-9221"/>
                  <a:pt x="1602058" y="3717"/>
                  <a:pt x="1538868" y="0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/>
          <p:cNvSpPr/>
          <p:nvPr/>
        </p:nvSpPr>
        <p:spPr>
          <a:xfrm>
            <a:off x="5227290" y="2406785"/>
            <a:ext cx="1496895" cy="1250815"/>
          </a:xfrm>
          <a:custGeom>
            <a:avLst/>
            <a:gdLst>
              <a:gd name="connsiteX0" fmla="*/ 638251 w 1496895"/>
              <a:gd name="connsiteY0" fmla="*/ 1250815 h 1250815"/>
              <a:gd name="connsiteX1" fmla="*/ 615949 w 1496895"/>
              <a:gd name="connsiteY1" fmla="*/ 1061244 h 1250815"/>
              <a:gd name="connsiteX2" fmla="*/ 604798 w 1496895"/>
              <a:gd name="connsiteY2" fmla="*/ 972035 h 1250815"/>
              <a:gd name="connsiteX3" fmla="*/ 582495 w 1496895"/>
              <a:gd name="connsiteY3" fmla="*/ 882825 h 1250815"/>
              <a:gd name="connsiteX4" fmla="*/ 571344 w 1496895"/>
              <a:gd name="connsiteY4" fmla="*/ 838220 h 1250815"/>
              <a:gd name="connsiteX5" fmla="*/ 560193 w 1496895"/>
              <a:gd name="connsiteY5" fmla="*/ 793615 h 1250815"/>
              <a:gd name="connsiteX6" fmla="*/ 537890 w 1496895"/>
              <a:gd name="connsiteY6" fmla="*/ 737859 h 1250815"/>
              <a:gd name="connsiteX7" fmla="*/ 526739 w 1496895"/>
              <a:gd name="connsiteY7" fmla="*/ 704405 h 1250815"/>
              <a:gd name="connsiteX8" fmla="*/ 482134 w 1496895"/>
              <a:gd name="connsiteY8" fmla="*/ 659800 h 1250815"/>
              <a:gd name="connsiteX9" fmla="*/ 470983 w 1496895"/>
              <a:gd name="connsiteY9" fmla="*/ 626347 h 1250815"/>
              <a:gd name="connsiteX10" fmla="*/ 448681 w 1496895"/>
              <a:gd name="connsiteY10" fmla="*/ 604044 h 1250815"/>
              <a:gd name="connsiteX11" fmla="*/ 426378 w 1496895"/>
              <a:gd name="connsiteY11" fmla="*/ 503683 h 1250815"/>
              <a:gd name="connsiteX12" fmla="*/ 404076 w 1496895"/>
              <a:gd name="connsiteY12" fmla="*/ 470230 h 1250815"/>
              <a:gd name="connsiteX13" fmla="*/ 381773 w 1496895"/>
              <a:gd name="connsiteY13" fmla="*/ 425625 h 1250815"/>
              <a:gd name="connsiteX14" fmla="*/ 337169 w 1496895"/>
              <a:gd name="connsiteY14" fmla="*/ 358717 h 1250815"/>
              <a:gd name="connsiteX15" fmla="*/ 326017 w 1496895"/>
              <a:gd name="connsiteY15" fmla="*/ 325264 h 1250815"/>
              <a:gd name="connsiteX16" fmla="*/ 292564 w 1496895"/>
              <a:gd name="connsiteY16" fmla="*/ 302961 h 1250815"/>
              <a:gd name="connsiteX17" fmla="*/ 225656 w 1496895"/>
              <a:gd name="connsiteY17" fmla="*/ 224903 h 1250815"/>
              <a:gd name="connsiteX18" fmla="*/ 203354 w 1496895"/>
              <a:gd name="connsiteY18" fmla="*/ 202600 h 1250815"/>
              <a:gd name="connsiteX19" fmla="*/ 192203 w 1496895"/>
              <a:gd name="connsiteY19" fmla="*/ 169147 h 1250815"/>
              <a:gd name="connsiteX20" fmla="*/ 147598 w 1496895"/>
              <a:gd name="connsiteY20" fmla="*/ 102239 h 1250815"/>
              <a:gd name="connsiteX21" fmla="*/ 80690 w 1496895"/>
              <a:gd name="connsiteY21" fmla="*/ 24181 h 1250815"/>
              <a:gd name="connsiteX22" fmla="*/ 47237 w 1496895"/>
              <a:gd name="connsiteY22" fmla="*/ 13030 h 1250815"/>
              <a:gd name="connsiteX23" fmla="*/ 2632 w 1496895"/>
              <a:gd name="connsiteY23" fmla="*/ 1878 h 1250815"/>
              <a:gd name="connsiteX24" fmla="*/ 69539 w 1496895"/>
              <a:gd name="connsiteY24" fmla="*/ 24181 h 1250815"/>
              <a:gd name="connsiteX25" fmla="*/ 136447 w 1496895"/>
              <a:gd name="connsiteY25" fmla="*/ 57635 h 1250815"/>
              <a:gd name="connsiteX26" fmla="*/ 169900 w 1496895"/>
              <a:gd name="connsiteY26" fmla="*/ 79937 h 1250815"/>
              <a:gd name="connsiteX27" fmla="*/ 192203 w 1496895"/>
              <a:gd name="connsiteY27" fmla="*/ 102239 h 1250815"/>
              <a:gd name="connsiteX28" fmla="*/ 314866 w 1496895"/>
              <a:gd name="connsiteY28" fmla="*/ 135693 h 1250815"/>
              <a:gd name="connsiteX29" fmla="*/ 415227 w 1496895"/>
              <a:gd name="connsiteY29" fmla="*/ 169147 h 1250815"/>
              <a:gd name="connsiteX30" fmla="*/ 448681 w 1496895"/>
              <a:gd name="connsiteY30" fmla="*/ 180298 h 1250815"/>
              <a:gd name="connsiteX31" fmla="*/ 571344 w 1496895"/>
              <a:gd name="connsiteY31" fmla="*/ 191449 h 1250815"/>
              <a:gd name="connsiteX32" fmla="*/ 627100 w 1496895"/>
              <a:gd name="connsiteY32" fmla="*/ 202600 h 1250815"/>
              <a:gd name="connsiteX33" fmla="*/ 727461 w 1496895"/>
              <a:gd name="connsiteY33" fmla="*/ 213752 h 1250815"/>
              <a:gd name="connsiteX34" fmla="*/ 794369 w 1496895"/>
              <a:gd name="connsiteY34" fmla="*/ 224903 h 1250815"/>
              <a:gd name="connsiteX35" fmla="*/ 1206964 w 1496895"/>
              <a:gd name="connsiteY35" fmla="*/ 213752 h 1250815"/>
              <a:gd name="connsiteX36" fmla="*/ 1273871 w 1496895"/>
              <a:gd name="connsiteY36" fmla="*/ 191449 h 1250815"/>
              <a:gd name="connsiteX37" fmla="*/ 1407686 w 1496895"/>
              <a:gd name="connsiteY37" fmla="*/ 146844 h 1250815"/>
              <a:gd name="connsiteX38" fmla="*/ 1474593 w 1496895"/>
              <a:gd name="connsiteY38" fmla="*/ 124542 h 1250815"/>
              <a:gd name="connsiteX39" fmla="*/ 1496895 w 1496895"/>
              <a:gd name="connsiteY39" fmla="*/ 124542 h 1250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496895" h="1250815">
                <a:moveTo>
                  <a:pt x="638251" y="1250815"/>
                </a:moveTo>
                <a:cubicBezTo>
                  <a:pt x="616927" y="1016252"/>
                  <a:pt x="638324" y="1217874"/>
                  <a:pt x="615949" y="1061244"/>
                </a:cubicBezTo>
                <a:cubicBezTo>
                  <a:pt x="611711" y="1031577"/>
                  <a:pt x="610321" y="1001489"/>
                  <a:pt x="604798" y="972035"/>
                </a:cubicBezTo>
                <a:cubicBezTo>
                  <a:pt x="599149" y="941908"/>
                  <a:pt x="589929" y="912562"/>
                  <a:pt x="582495" y="882825"/>
                </a:cubicBezTo>
                <a:lnTo>
                  <a:pt x="571344" y="838220"/>
                </a:lnTo>
                <a:cubicBezTo>
                  <a:pt x="567627" y="823352"/>
                  <a:pt x="565885" y="807845"/>
                  <a:pt x="560193" y="793615"/>
                </a:cubicBezTo>
                <a:cubicBezTo>
                  <a:pt x="552759" y="775030"/>
                  <a:pt x="544919" y="756602"/>
                  <a:pt x="537890" y="737859"/>
                </a:cubicBezTo>
                <a:cubicBezTo>
                  <a:pt x="533763" y="726853"/>
                  <a:pt x="533571" y="713970"/>
                  <a:pt x="526739" y="704405"/>
                </a:cubicBezTo>
                <a:cubicBezTo>
                  <a:pt x="514517" y="687295"/>
                  <a:pt x="497002" y="674668"/>
                  <a:pt x="482134" y="659800"/>
                </a:cubicBezTo>
                <a:cubicBezTo>
                  <a:pt x="478417" y="648649"/>
                  <a:pt x="477030" y="636426"/>
                  <a:pt x="470983" y="626347"/>
                </a:cubicBezTo>
                <a:cubicBezTo>
                  <a:pt x="465574" y="617332"/>
                  <a:pt x="453383" y="613448"/>
                  <a:pt x="448681" y="604044"/>
                </a:cubicBezTo>
                <a:cubicBezTo>
                  <a:pt x="440115" y="586912"/>
                  <a:pt x="431654" y="517752"/>
                  <a:pt x="426378" y="503683"/>
                </a:cubicBezTo>
                <a:cubicBezTo>
                  <a:pt x="421672" y="491135"/>
                  <a:pt x="410725" y="481866"/>
                  <a:pt x="404076" y="470230"/>
                </a:cubicBezTo>
                <a:cubicBezTo>
                  <a:pt x="395828" y="455797"/>
                  <a:pt x="390326" y="439879"/>
                  <a:pt x="381773" y="425625"/>
                </a:cubicBezTo>
                <a:cubicBezTo>
                  <a:pt x="367982" y="402640"/>
                  <a:pt x="345646" y="384145"/>
                  <a:pt x="337169" y="358717"/>
                </a:cubicBezTo>
                <a:cubicBezTo>
                  <a:pt x="333452" y="347566"/>
                  <a:pt x="333360" y="334443"/>
                  <a:pt x="326017" y="325264"/>
                </a:cubicBezTo>
                <a:cubicBezTo>
                  <a:pt x="317645" y="314799"/>
                  <a:pt x="303715" y="310395"/>
                  <a:pt x="292564" y="302961"/>
                </a:cubicBezTo>
                <a:cubicBezTo>
                  <a:pt x="258596" y="252011"/>
                  <a:pt x="279739" y="278987"/>
                  <a:pt x="225656" y="224903"/>
                </a:cubicBezTo>
                <a:lnTo>
                  <a:pt x="203354" y="202600"/>
                </a:lnTo>
                <a:cubicBezTo>
                  <a:pt x="199637" y="191449"/>
                  <a:pt x="197911" y="179422"/>
                  <a:pt x="192203" y="169147"/>
                </a:cubicBezTo>
                <a:cubicBezTo>
                  <a:pt x="179186" y="145716"/>
                  <a:pt x="162467" y="124542"/>
                  <a:pt x="147598" y="102239"/>
                </a:cubicBezTo>
                <a:cubicBezTo>
                  <a:pt x="133330" y="80837"/>
                  <a:pt x="103865" y="31906"/>
                  <a:pt x="80690" y="24181"/>
                </a:cubicBezTo>
                <a:cubicBezTo>
                  <a:pt x="69539" y="20464"/>
                  <a:pt x="58539" y="16259"/>
                  <a:pt x="47237" y="13030"/>
                </a:cubicBezTo>
                <a:cubicBezTo>
                  <a:pt x="32501" y="8820"/>
                  <a:pt x="-11076" y="-4976"/>
                  <a:pt x="2632" y="1878"/>
                </a:cubicBezTo>
                <a:cubicBezTo>
                  <a:pt x="23659" y="12391"/>
                  <a:pt x="49978" y="11141"/>
                  <a:pt x="69539" y="24181"/>
                </a:cubicBezTo>
                <a:cubicBezTo>
                  <a:pt x="165417" y="88098"/>
                  <a:pt x="44106" y="11464"/>
                  <a:pt x="136447" y="57635"/>
                </a:cubicBezTo>
                <a:cubicBezTo>
                  <a:pt x="148434" y="63629"/>
                  <a:pt x="159435" y="71565"/>
                  <a:pt x="169900" y="79937"/>
                </a:cubicBezTo>
                <a:cubicBezTo>
                  <a:pt x="178110" y="86505"/>
                  <a:pt x="182799" y="97537"/>
                  <a:pt x="192203" y="102239"/>
                </a:cubicBezTo>
                <a:cubicBezTo>
                  <a:pt x="246124" y="129199"/>
                  <a:pt x="261024" y="121009"/>
                  <a:pt x="314866" y="135693"/>
                </a:cubicBezTo>
                <a:cubicBezTo>
                  <a:pt x="314906" y="135704"/>
                  <a:pt x="398481" y="163565"/>
                  <a:pt x="415227" y="169147"/>
                </a:cubicBezTo>
                <a:cubicBezTo>
                  <a:pt x="426378" y="172864"/>
                  <a:pt x="436975" y="179234"/>
                  <a:pt x="448681" y="180298"/>
                </a:cubicBezTo>
                <a:lnTo>
                  <a:pt x="571344" y="191449"/>
                </a:lnTo>
                <a:cubicBezTo>
                  <a:pt x="589929" y="195166"/>
                  <a:pt x="608337" y="199920"/>
                  <a:pt x="627100" y="202600"/>
                </a:cubicBezTo>
                <a:cubicBezTo>
                  <a:pt x="660421" y="207360"/>
                  <a:pt x="694097" y="209303"/>
                  <a:pt x="727461" y="213752"/>
                </a:cubicBezTo>
                <a:cubicBezTo>
                  <a:pt x="749873" y="216740"/>
                  <a:pt x="772066" y="221186"/>
                  <a:pt x="794369" y="224903"/>
                </a:cubicBezTo>
                <a:cubicBezTo>
                  <a:pt x="931901" y="221186"/>
                  <a:pt x="1069716" y="223328"/>
                  <a:pt x="1206964" y="213752"/>
                </a:cubicBezTo>
                <a:cubicBezTo>
                  <a:pt x="1230416" y="212116"/>
                  <a:pt x="1251569" y="198883"/>
                  <a:pt x="1273871" y="191449"/>
                </a:cubicBezTo>
                <a:lnTo>
                  <a:pt x="1407686" y="146844"/>
                </a:lnTo>
                <a:cubicBezTo>
                  <a:pt x="1407688" y="146843"/>
                  <a:pt x="1474592" y="124542"/>
                  <a:pt x="1474593" y="124542"/>
                </a:cubicBezTo>
                <a:lnTo>
                  <a:pt x="1496895" y="124542"/>
                </a:ln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65" t="4293" r="29086" b="31490"/>
          <a:stretch/>
        </p:blipFill>
        <p:spPr>
          <a:xfrm>
            <a:off x="6270528" y="2948994"/>
            <a:ext cx="1602480" cy="1464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751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9"/>
          <p:cNvSpPr>
            <a:spLocks noChangeArrowheads="1"/>
          </p:cNvSpPr>
          <p:nvPr/>
        </p:nvSpPr>
        <p:spPr bwMode="auto">
          <a:xfrm>
            <a:off x="2443591" y="4558294"/>
            <a:ext cx="1600200" cy="6096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" name="Rectangle 10"/>
          <p:cNvSpPr>
            <a:spLocks noChangeArrowheads="1"/>
          </p:cNvSpPr>
          <p:nvPr/>
        </p:nvSpPr>
        <p:spPr bwMode="auto">
          <a:xfrm>
            <a:off x="2394379" y="4041512"/>
            <a:ext cx="1569660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3000" dirty="0" err="1">
                <a:latin typeface="Courier New" charset="0"/>
              </a:rPr>
              <a:t>totale</a:t>
            </a:r>
            <a:endParaRPr lang="en-US" sz="3000" b="0" dirty="0"/>
          </a:p>
        </p:txBody>
      </p:sp>
      <p:sp>
        <p:nvSpPr>
          <p:cNvPr id="6" name="Rectangle 11"/>
          <p:cNvSpPr>
            <a:spLocks noChangeArrowheads="1"/>
          </p:cNvSpPr>
          <p:nvPr/>
        </p:nvSpPr>
        <p:spPr bwMode="auto">
          <a:xfrm>
            <a:off x="4507341" y="4644019"/>
            <a:ext cx="2422138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 b="0" dirty="0"/>
              <a:t>(</a:t>
            </a:r>
            <a:r>
              <a:rPr lang="en-US" sz="2400" b="0" dirty="0" err="1"/>
              <a:t>contient</a:t>
            </a:r>
            <a:r>
              <a:rPr lang="en-US" sz="2400" b="0" dirty="0"/>
              <a:t> un </a:t>
            </a:r>
            <a:r>
              <a:rPr lang="en-US" sz="2400" b="1" dirty="0">
                <a:solidFill>
                  <a:srgbClr val="660066"/>
                </a:solidFill>
                <a:latin typeface="Courier"/>
                <a:cs typeface="Courier"/>
              </a:rPr>
              <a:t>int</a:t>
            </a:r>
            <a:r>
              <a:rPr lang="en-US" sz="2400" b="0" dirty="0"/>
              <a:t>)</a:t>
            </a:r>
          </a:p>
          <a:p>
            <a:r>
              <a:rPr lang="en-US" sz="2400" dirty="0">
                <a:solidFill>
                  <a:srgbClr val="C00000"/>
                </a:solidFill>
              </a:rPr>
              <a:t>[</a:t>
            </a:r>
            <a:r>
              <a:rPr lang="en-US" sz="2400" dirty="0" err="1">
                <a:solidFill>
                  <a:srgbClr val="C00000"/>
                </a:solidFill>
              </a:rPr>
              <a:t>nombre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dirty="0" err="1">
                <a:solidFill>
                  <a:srgbClr val="C00000"/>
                </a:solidFill>
              </a:rPr>
              <a:t>entier</a:t>
            </a:r>
            <a:r>
              <a:rPr lang="en-US" sz="2400" dirty="0">
                <a:solidFill>
                  <a:srgbClr val="C00000"/>
                </a:solidFill>
              </a:rPr>
              <a:t>]</a:t>
            </a:r>
            <a:endParaRPr lang="en-US" sz="2400" b="0" dirty="0">
              <a:solidFill>
                <a:srgbClr val="C00000"/>
              </a:solidFill>
            </a:endParaRPr>
          </a:p>
        </p:txBody>
      </p:sp>
      <p:sp>
        <p:nvSpPr>
          <p:cNvPr id="7" name="Rectangle 12"/>
          <p:cNvSpPr>
            <a:spLocks noChangeArrowheads="1"/>
          </p:cNvSpPr>
          <p:nvPr/>
        </p:nvSpPr>
        <p:spPr bwMode="auto">
          <a:xfrm>
            <a:off x="2546779" y="4647194"/>
            <a:ext cx="13985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 b="0" dirty="0"/>
              <a:t>42</a:t>
            </a: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Les variables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sont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comme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des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boîtes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551712" y="1441216"/>
            <a:ext cx="387798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660066"/>
                </a:solidFill>
                <a:latin typeface="Courier"/>
                <a:cs typeface="Courier"/>
              </a:rPr>
              <a:t>int</a:t>
            </a:r>
            <a:r>
              <a:rPr lang="en-US" sz="30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000" dirty="0" err="1">
                <a:latin typeface="Courier"/>
                <a:cs typeface="Courier"/>
              </a:rPr>
              <a:t>totale</a:t>
            </a:r>
            <a:r>
              <a:rPr lang="en-US" sz="3000" dirty="0">
                <a:latin typeface="Courier"/>
                <a:cs typeface="Courier"/>
              </a:rPr>
              <a:t> = 42;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243551" y="2775827"/>
            <a:ext cx="8294603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546779" y="3270872"/>
            <a:ext cx="753732" cy="46166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400" dirty="0"/>
              <a:t>nom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760230" y="5701638"/>
            <a:ext cx="1110689" cy="46166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400" dirty="0" err="1"/>
              <a:t>valeure</a:t>
            </a:r>
            <a:endParaRPr lang="en-US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5735878" y="3545710"/>
            <a:ext cx="741910" cy="46166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400" dirty="0"/>
              <a:t>type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 flipH="1">
            <a:off x="3063887" y="3712311"/>
            <a:ext cx="15584" cy="38855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5735878" y="4056017"/>
            <a:ext cx="249262" cy="43105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3188518" y="5203504"/>
            <a:ext cx="55173" cy="47323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2113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/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Types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141116" y="952305"/>
            <a:ext cx="7802136" cy="51706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solidFill>
                  <a:srgbClr val="00B050"/>
                </a:solidFill>
                <a:latin typeface="Courier"/>
                <a:cs typeface="Courier"/>
              </a:rPr>
              <a:t>// </a:t>
            </a:r>
            <a:r>
              <a:rPr lang="en-US" sz="3000" dirty="0" err="1">
                <a:solidFill>
                  <a:srgbClr val="00B050"/>
                </a:solidFill>
                <a:latin typeface="Courier"/>
                <a:cs typeface="Courier"/>
              </a:rPr>
              <a:t>valeurs</a:t>
            </a:r>
            <a:r>
              <a:rPr lang="en-US" sz="3000" dirty="0">
                <a:solidFill>
                  <a:srgbClr val="00B050"/>
                </a:solidFill>
                <a:latin typeface="Courier"/>
                <a:cs typeface="Courier"/>
              </a:rPr>
              <a:t> </a:t>
            </a:r>
            <a:r>
              <a:rPr lang="en-US" sz="3000" dirty="0" err="1">
                <a:solidFill>
                  <a:srgbClr val="00B050"/>
                </a:solidFill>
                <a:latin typeface="Courier"/>
                <a:cs typeface="Courier"/>
              </a:rPr>
              <a:t>entière</a:t>
            </a:r>
            <a:r>
              <a:rPr lang="en-US" sz="3000" dirty="0">
                <a:solidFill>
                  <a:srgbClr val="00B050"/>
                </a:solidFill>
                <a:latin typeface="Courier"/>
                <a:cs typeface="Courier"/>
              </a:rPr>
              <a:t>/integer values</a:t>
            </a:r>
          </a:p>
          <a:p>
            <a:r>
              <a:rPr lang="en-US" sz="3000" b="1" dirty="0" err="1">
                <a:solidFill>
                  <a:srgbClr val="660066"/>
                </a:solidFill>
                <a:latin typeface="Courier"/>
                <a:cs typeface="Courier"/>
              </a:rPr>
              <a:t>int</a:t>
            </a:r>
            <a:r>
              <a:rPr lang="en-US" sz="30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000" dirty="0" err="1">
                <a:latin typeface="Courier"/>
                <a:cs typeface="Courier"/>
              </a:rPr>
              <a:t>num</a:t>
            </a:r>
            <a:r>
              <a:rPr lang="en-US" sz="3000" dirty="0">
                <a:latin typeface="Courier"/>
                <a:cs typeface="Courier"/>
              </a:rPr>
              <a:t> = 5;</a:t>
            </a:r>
          </a:p>
          <a:p>
            <a:endParaRPr lang="en-US" sz="3000" dirty="0">
              <a:latin typeface="Courier"/>
              <a:cs typeface="Courier"/>
            </a:endParaRPr>
          </a:p>
          <a:p>
            <a:r>
              <a:rPr lang="en-US" sz="3000" dirty="0">
                <a:solidFill>
                  <a:srgbClr val="00B050"/>
                </a:solidFill>
                <a:latin typeface="Courier"/>
                <a:cs typeface="Courier"/>
              </a:rPr>
              <a:t>// </a:t>
            </a:r>
            <a:r>
              <a:rPr lang="en-US" sz="3000" dirty="0" err="1">
                <a:solidFill>
                  <a:srgbClr val="00B050"/>
                </a:solidFill>
                <a:latin typeface="Courier"/>
                <a:cs typeface="Courier"/>
              </a:rPr>
              <a:t>valeurs</a:t>
            </a:r>
            <a:r>
              <a:rPr lang="en-US" sz="3000" dirty="0">
                <a:solidFill>
                  <a:srgbClr val="00B050"/>
                </a:solidFill>
                <a:latin typeface="Courier"/>
                <a:cs typeface="Courier"/>
              </a:rPr>
              <a:t> real</a:t>
            </a:r>
            <a:endParaRPr lang="en-US" sz="3000" dirty="0">
              <a:latin typeface="Courier"/>
              <a:cs typeface="Courier"/>
            </a:endParaRPr>
          </a:p>
          <a:p>
            <a:r>
              <a:rPr lang="en-US" sz="3000" b="1" dirty="0">
                <a:solidFill>
                  <a:srgbClr val="660066"/>
                </a:solidFill>
                <a:latin typeface="Courier"/>
                <a:cs typeface="Courier"/>
              </a:rPr>
              <a:t>double</a:t>
            </a:r>
            <a:r>
              <a:rPr lang="en-US" sz="30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000" dirty="0">
                <a:latin typeface="Courier"/>
                <a:cs typeface="Courier"/>
              </a:rPr>
              <a:t>fraction = 0.2;</a:t>
            </a:r>
          </a:p>
          <a:p>
            <a:endParaRPr lang="en-US" sz="3000" dirty="0">
              <a:latin typeface="Courier"/>
              <a:cs typeface="Courier"/>
            </a:endParaRPr>
          </a:p>
          <a:p>
            <a:r>
              <a:rPr lang="en-US" sz="3000" dirty="0">
                <a:solidFill>
                  <a:srgbClr val="00B050"/>
                </a:solidFill>
                <a:latin typeface="Courier"/>
                <a:cs typeface="Courier"/>
              </a:rPr>
              <a:t>// </a:t>
            </a:r>
            <a:r>
              <a:rPr lang="en-US" sz="3000" dirty="0" err="1">
                <a:solidFill>
                  <a:srgbClr val="00B050"/>
                </a:solidFill>
                <a:latin typeface="Courier"/>
                <a:cs typeface="Courier"/>
              </a:rPr>
              <a:t>lettres</a:t>
            </a:r>
            <a:endParaRPr lang="en-US" sz="3000" dirty="0">
              <a:solidFill>
                <a:srgbClr val="00B050"/>
              </a:solidFill>
              <a:latin typeface="Courier"/>
              <a:cs typeface="Courier"/>
            </a:endParaRPr>
          </a:p>
          <a:p>
            <a:r>
              <a:rPr lang="en-US" sz="3000" b="1" dirty="0">
                <a:solidFill>
                  <a:srgbClr val="7030A0"/>
                </a:solidFill>
                <a:latin typeface="Courier"/>
                <a:cs typeface="Courier"/>
              </a:rPr>
              <a:t>char</a:t>
            </a:r>
            <a:r>
              <a:rPr lang="en-US" sz="3000" dirty="0">
                <a:solidFill>
                  <a:srgbClr val="7030A0"/>
                </a:solidFill>
                <a:latin typeface="Courier"/>
                <a:cs typeface="Courier"/>
              </a:rPr>
              <a:t> </a:t>
            </a:r>
            <a:r>
              <a:rPr lang="en-US" sz="3000" dirty="0">
                <a:latin typeface="Courier"/>
                <a:cs typeface="Courier"/>
              </a:rPr>
              <a:t>letter = ‘c’;</a:t>
            </a:r>
          </a:p>
          <a:p>
            <a:endParaRPr lang="en-US" sz="3000" dirty="0">
              <a:latin typeface="Courier"/>
              <a:cs typeface="Courier"/>
            </a:endParaRPr>
          </a:p>
          <a:p>
            <a:r>
              <a:rPr lang="en-US" sz="3000" dirty="0">
                <a:solidFill>
                  <a:srgbClr val="00B050"/>
                </a:solidFill>
                <a:latin typeface="Courier"/>
                <a:cs typeface="Courier"/>
              </a:rPr>
              <a:t>// </a:t>
            </a:r>
            <a:r>
              <a:rPr lang="en-US" sz="3000" dirty="0" err="1">
                <a:solidFill>
                  <a:srgbClr val="00B050"/>
                </a:solidFill>
                <a:latin typeface="Courier"/>
                <a:cs typeface="Courier"/>
              </a:rPr>
              <a:t>vrai</a:t>
            </a:r>
            <a:r>
              <a:rPr lang="en-US" sz="3000" dirty="0">
                <a:solidFill>
                  <a:srgbClr val="00B050"/>
                </a:solidFill>
                <a:latin typeface="Courier"/>
                <a:cs typeface="Courier"/>
              </a:rPr>
              <a:t> </a:t>
            </a:r>
            <a:r>
              <a:rPr lang="en-US" sz="3000" dirty="0" err="1">
                <a:solidFill>
                  <a:srgbClr val="00B050"/>
                </a:solidFill>
                <a:latin typeface="Courier"/>
                <a:cs typeface="Courier"/>
              </a:rPr>
              <a:t>ou</a:t>
            </a:r>
            <a:r>
              <a:rPr lang="en-US" sz="3000" dirty="0">
                <a:solidFill>
                  <a:srgbClr val="00B050"/>
                </a:solidFill>
                <a:latin typeface="Courier"/>
                <a:cs typeface="Courier"/>
              </a:rPr>
              <a:t> faux</a:t>
            </a:r>
          </a:p>
          <a:p>
            <a:r>
              <a:rPr lang="en-US" sz="3000" b="1" dirty="0" err="1">
                <a:solidFill>
                  <a:srgbClr val="7030A0"/>
                </a:solidFill>
                <a:latin typeface="Courier"/>
                <a:cs typeface="Courier"/>
              </a:rPr>
              <a:t>boolean</a:t>
            </a:r>
            <a:r>
              <a:rPr lang="en-US" sz="3000" dirty="0">
                <a:solidFill>
                  <a:srgbClr val="7030A0"/>
                </a:solidFill>
                <a:latin typeface="Courier"/>
                <a:cs typeface="Courier"/>
              </a:rPr>
              <a:t> </a:t>
            </a:r>
            <a:r>
              <a:rPr lang="en-US" sz="3000" dirty="0" err="1">
                <a:latin typeface="Courier"/>
                <a:cs typeface="Courier"/>
              </a:rPr>
              <a:t>estlAmour</a:t>
            </a:r>
            <a:r>
              <a:rPr lang="en-US" sz="3000" dirty="0">
                <a:latin typeface="Courier"/>
                <a:cs typeface="Courier"/>
              </a:rPr>
              <a:t> = </a:t>
            </a:r>
            <a:r>
              <a:rPr lang="en-US" sz="3000" b="1" dirty="0">
                <a:solidFill>
                  <a:srgbClr val="7030A0"/>
                </a:solidFill>
                <a:latin typeface="Courier"/>
                <a:cs typeface="Courier"/>
              </a:rPr>
              <a:t>true</a:t>
            </a:r>
            <a:r>
              <a:rPr lang="en-US" sz="3000" dirty="0">
                <a:latin typeface="Courier"/>
                <a:cs typeface="Courier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7335342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149" y="876330"/>
            <a:ext cx="8006500" cy="5478734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Double: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J’ai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quel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poid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?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88192FD-FDF9-E648-8ABE-F67F0446CD91}"/>
              </a:ext>
            </a:extLst>
          </p:cNvPr>
          <p:cNvSpPr/>
          <p:nvPr/>
        </p:nvSpPr>
        <p:spPr>
          <a:xfrm>
            <a:off x="459612" y="6378499"/>
            <a:ext cx="18389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00B050"/>
                </a:solidFill>
                <a:latin typeface="Courier"/>
                <a:cs typeface="Courier"/>
              </a:rPr>
              <a:t>valeurs</a:t>
            </a:r>
            <a:r>
              <a:rPr lang="en-US" dirty="0">
                <a:solidFill>
                  <a:srgbClr val="00B050"/>
                </a:solidFill>
                <a:latin typeface="Courier"/>
                <a:cs typeface="Courier"/>
              </a:rPr>
              <a:t> real</a:t>
            </a:r>
            <a:endParaRPr lang="en-US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3622113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Int: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J’ai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combine des enfants?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9627" y="847492"/>
            <a:ext cx="7914578" cy="527638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490124" y="6249134"/>
            <a:ext cx="691010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*</a:t>
            </a:r>
            <a:r>
              <a:rPr lang="en-US" sz="2400" dirty="0" err="1"/>
              <a:t>C’est</a:t>
            </a:r>
            <a:r>
              <a:rPr lang="en-US" sz="2400" dirty="0"/>
              <a:t> </a:t>
            </a:r>
            <a:r>
              <a:rPr lang="en-US" sz="2400" dirty="0" err="1"/>
              <a:t>etrange</a:t>
            </a:r>
            <a:r>
              <a:rPr lang="en-US" sz="2400" dirty="0"/>
              <a:t> de dire </a:t>
            </a:r>
            <a:r>
              <a:rPr lang="en-US" sz="2400" dirty="0" err="1"/>
              <a:t>qu’elque</a:t>
            </a:r>
            <a:r>
              <a:rPr lang="en-US" sz="2400" dirty="0"/>
              <a:t> chose </a:t>
            </a:r>
            <a:r>
              <a:rPr lang="en-US" sz="2400" dirty="0" err="1"/>
              <a:t>comme</a:t>
            </a:r>
            <a:r>
              <a:rPr lang="en-US" sz="2400" dirty="0"/>
              <a:t> 1.7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FD82581-937C-7D43-AB78-E8EC7A1D4F35}"/>
              </a:ext>
            </a:extLst>
          </p:cNvPr>
          <p:cNvSpPr/>
          <p:nvPr/>
        </p:nvSpPr>
        <p:spPr>
          <a:xfrm>
            <a:off x="147894" y="6341467"/>
            <a:ext cx="22525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00B050"/>
                </a:solidFill>
                <a:latin typeface="Courier"/>
                <a:cs typeface="Courier"/>
              </a:rPr>
              <a:t>valeurs</a:t>
            </a:r>
            <a:r>
              <a:rPr lang="en-US" dirty="0">
                <a:solidFill>
                  <a:srgbClr val="00B050"/>
                </a:solidFill>
                <a:latin typeface="Courier"/>
                <a:cs typeface="Courier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Courier"/>
                <a:cs typeface="Courier"/>
              </a:rPr>
              <a:t>entière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70668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382711" y="2169738"/>
            <a:ext cx="986316" cy="11806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4000">
                <a:latin typeface="Courier New" charset="0"/>
              </a:rPr>
              <a:t>+</a:t>
            </a:r>
          </a:p>
        </p:txBody>
      </p:sp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1307383" y="2119442"/>
            <a:ext cx="2589080" cy="22077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4000" b="0" dirty="0"/>
              <a:t>Addition</a:t>
            </a:r>
          </a:p>
        </p:txBody>
      </p:sp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382711" y="2826232"/>
            <a:ext cx="986316" cy="11806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4000">
                <a:latin typeface="Courier New" charset="0"/>
              </a:rPr>
              <a:t>–</a:t>
            </a:r>
          </a:p>
        </p:txBody>
      </p:sp>
      <p:sp>
        <p:nvSpPr>
          <p:cNvPr id="9" name="Text Box 9"/>
          <p:cNvSpPr txBox="1">
            <a:spLocks noChangeArrowheads="1"/>
          </p:cNvSpPr>
          <p:nvPr/>
        </p:nvSpPr>
        <p:spPr bwMode="auto">
          <a:xfrm>
            <a:off x="1307383" y="2775936"/>
            <a:ext cx="2943538" cy="22077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4000" b="0" dirty="0"/>
              <a:t>Subtraction</a:t>
            </a:r>
          </a:p>
        </p:txBody>
      </p:sp>
      <p:sp>
        <p:nvSpPr>
          <p:cNvPr id="10" name="Rectangle 10"/>
          <p:cNvSpPr>
            <a:spLocks noChangeArrowheads="1"/>
          </p:cNvSpPr>
          <p:nvPr/>
        </p:nvSpPr>
        <p:spPr bwMode="auto">
          <a:xfrm>
            <a:off x="4392539" y="2169738"/>
            <a:ext cx="986316" cy="11806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4000">
                <a:latin typeface="Courier New" charset="0"/>
              </a:rPr>
              <a:t>*</a:t>
            </a:r>
          </a:p>
        </p:txBody>
      </p:sp>
      <p:sp>
        <p:nvSpPr>
          <p:cNvPr id="11" name="Text Box 11"/>
          <p:cNvSpPr txBox="1">
            <a:spLocks noChangeArrowheads="1"/>
          </p:cNvSpPr>
          <p:nvPr/>
        </p:nvSpPr>
        <p:spPr bwMode="auto">
          <a:xfrm>
            <a:off x="5386794" y="2119442"/>
            <a:ext cx="3328818" cy="22077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4000" b="0" dirty="0"/>
              <a:t>Multiplication</a:t>
            </a:r>
          </a:p>
        </p:txBody>
      </p:sp>
      <p:sp>
        <p:nvSpPr>
          <p:cNvPr id="12" name="Rectangle 12"/>
          <p:cNvSpPr>
            <a:spLocks noChangeArrowheads="1"/>
          </p:cNvSpPr>
          <p:nvPr/>
        </p:nvSpPr>
        <p:spPr bwMode="auto">
          <a:xfrm>
            <a:off x="4413087" y="2826232"/>
            <a:ext cx="986316" cy="11806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4000" dirty="0">
                <a:latin typeface="Courier New" charset="0"/>
              </a:rPr>
              <a:t>/</a:t>
            </a:r>
          </a:p>
        </p:txBody>
      </p:sp>
      <p:sp>
        <p:nvSpPr>
          <p:cNvPr id="13" name="Text Box 13"/>
          <p:cNvSpPr txBox="1">
            <a:spLocks noChangeArrowheads="1"/>
          </p:cNvSpPr>
          <p:nvPr/>
        </p:nvSpPr>
        <p:spPr bwMode="auto">
          <a:xfrm>
            <a:off x="5378855" y="2775936"/>
            <a:ext cx="2589080" cy="22077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4000" b="0" dirty="0"/>
              <a:t>Division</a:t>
            </a:r>
          </a:p>
        </p:txBody>
      </p:sp>
      <p:sp>
        <p:nvSpPr>
          <p:cNvPr id="14" name="Rectangle 14"/>
          <p:cNvSpPr>
            <a:spLocks noChangeArrowheads="1"/>
          </p:cNvSpPr>
          <p:nvPr/>
        </p:nvSpPr>
        <p:spPr bwMode="auto">
          <a:xfrm>
            <a:off x="4392539" y="3495962"/>
            <a:ext cx="986316" cy="11806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4000" dirty="0">
                <a:latin typeface="Courier New" charset="0"/>
              </a:rPr>
              <a:t>%</a:t>
            </a:r>
          </a:p>
        </p:txBody>
      </p:sp>
      <p:sp>
        <p:nvSpPr>
          <p:cNvPr id="15" name="Text Box 15"/>
          <p:cNvSpPr txBox="1">
            <a:spLocks noChangeArrowheads="1"/>
          </p:cNvSpPr>
          <p:nvPr/>
        </p:nvSpPr>
        <p:spPr bwMode="auto">
          <a:xfrm>
            <a:off x="5386794" y="3445666"/>
            <a:ext cx="2589080" cy="22077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4000" b="0" dirty="0"/>
              <a:t>Remainder</a:t>
            </a:r>
          </a:p>
        </p:txBody>
      </p:sp>
      <p:sp>
        <p:nvSpPr>
          <p:cNvPr id="2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dirty="0">
                <a:solidFill>
                  <a:schemeClr val="tx1"/>
                </a:solidFill>
              </a:rPr>
              <a:t>Opérateurs binaires</a:t>
            </a:r>
          </a:p>
        </p:txBody>
      </p:sp>
    </p:spTree>
    <p:extLst>
      <p:ext uri="{BB962C8B-B14F-4D97-AF65-F5344CB8AC3E}">
        <p14:creationId xmlns:p14="http://schemas.microsoft.com/office/powerpoint/2010/main" val="912709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4000" b="1" dirty="0">
                <a:solidFill>
                  <a:schemeClr val="tx1"/>
                </a:solidFill>
              </a:rPr>
              <a:t>Opérateurs binaires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73571" y="2241053"/>
            <a:ext cx="826380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660066"/>
                </a:solidFill>
                <a:latin typeface="Courier"/>
                <a:cs typeface="Courier"/>
              </a:rPr>
              <a:t>double</a:t>
            </a:r>
            <a:r>
              <a:rPr lang="en-US" sz="30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000" dirty="0" err="1">
                <a:latin typeface="Courier"/>
                <a:cs typeface="Courier"/>
              </a:rPr>
              <a:t>largeur</a:t>
            </a:r>
            <a:r>
              <a:rPr lang="en-US" sz="3000" dirty="0">
                <a:latin typeface="Courier"/>
                <a:cs typeface="Courier"/>
              </a:rPr>
              <a:t> = 2.5; </a:t>
            </a:r>
            <a:r>
              <a:rPr lang="en-US" sz="3000" dirty="0">
                <a:solidFill>
                  <a:srgbClr val="00B050"/>
                </a:solidFill>
                <a:latin typeface="Courier"/>
                <a:cs typeface="Courier"/>
              </a:rPr>
              <a:t>// meters</a:t>
            </a:r>
          </a:p>
          <a:p>
            <a:r>
              <a:rPr lang="en-US" sz="3000" b="1" dirty="0">
                <a:solidFill>
                  <a:srgbClr val="660066"/>
                </a:solidFill>
                <a:latin typeface="Courier"/>
                <a:cs typeface="Courier"/>
              </a:rPr>
              <a:t>double</a:t>
            </a:r>
            <a:r>
              <a:rPr lang="en-US" sz="30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000" dirty="0">
                <a:latin typeface="Courier"/>
                <a:cs typeface="Courier"/>
              </a:rPr>
              <a:t>hauteur = 3.0;</a:t>
            </a:r>
          </a:p>
          <a:p>
            <a:r>
              <a:rPr lang="en-US" sz="3000" b="1" dirty="0">
                <a:solidFill>
                  <a:srgbClr val="660066"/>
                </a:solidFill>
                <a:latin typeface="Courier"/>
                <a:cs typeface="Courier"/>
              </a:rPr>
              <a:t>double</a:t>
            </a:r>
            <a:r>
              <a:rPr lang="en-US" sz="30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000" dirty="0">
                <a:latin typeface="Courier"/>
                <a:cs typeface="Courier"/>
              </a:rPr>
              <a:t>surface = </a:t>
            </a:r>
            <a:r>
              <a:rPr lang="en-US" sz="3000" dirty="0" err="1">
                <a:latin typeface="Courier"/>
                <a:cs typeface="Courier"/>
              </a:rPr>
              <a:t>largeur</a:t>
            </a:r>
            <a:r>
              <a:rPr lang="en-US" sz="3000" dirty="0">
                <a:latin typeface="Courier"/>
                <a:cs typeface="Courier"/>
              </a:rPr>
              <a:t> * hauteur;</a:t>
            </a:r>
          </a:p>
        </p:txBody>
      </p:sp>
      <p:sp>
        <p:nvSpPr>
          <p:cNvPr id="5" name="Rectangle 9"/>
          <p:cNvSpPr>
            <a:spLocks noChangeArrowheads="1"/>
          </p:cNvSpPr>
          <p:nvPr/>
        </p:nvSpPr>
        <p:spPr bwMode="auto">
          <a:xfrm>
            <a:off x="6706339" y="4841816"/>
            <a:ext cx="1600200" cy="1243274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" name="Rectangle 10"/>
          <p:cNvSpPr>
            <a:spLocks noChangeArrowheads="1"/>
          </p:cNvSpPr>
          <p:nvPr/>
        </p:nvSpPr>
        <p:spPr bwMode="auto">
          <a:xfrm>
            <a:off x="6738052" y="4333606"/>
            <a:ext cx="1800493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3000" dirty="0">
                <a:latin typeface="Courier"/>
                <a:cs typeface="Courier"/>
              </a:rPr>
              <a:t>surface</a:t>
            </a:r>
            <a:endParaRPr lang="en-US" sz="3000" b="0" dirty="0"/>
          </a:p>
        </p:txBody>
      </p:sp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543426" y="4804600"/>
            <a:ext cx="1600200" cy="1243274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2515816" y="4305714"/>
            <a:ext cx="1800493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3000" dirty="0" err="1">
                <a:latin typeface="Courier"/>
                <a:cs typeface="Courier"/>
              </a:rPr>
              <a:t>largeur</a:t>
            </a:r>
            <a:endParaRPr lang="en-US" sz="3000" b="0" dirty="0"/>
          </a:p>
        </p:txBody>
      </p:sp>
      <p:sp>
        <p:nvSpPr>
          <p:cNvPr id="9" name="Rectangle 9"/>
          <p:cNvSpPr>
            <a:spLocks noChangeArrowheads="1"/>
          </p:cNvSpPr>
          <p:nvPr/>
        </p:nvSpPr>
        <p:spPr bwMode="auto">
          <a:xfrm>
            <a:off x="4624882" y="4813553"/>
            <a:ext cx="1600200" cy="1243274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Rectangle 10"/>
          <p:cNvSpPr>
            <a:spLocks noChangeArrowheads="1"/>
          </p:cNvSpPr>
          <p:nvPr/>
        </p:nvSpPr>
        <p:spPr bwMode="auto">
          <a:xfrm>
            <a:off x="4582384" y="4305714"/>
            <a:ext cx="1800493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3000" dirty="0">
                <a:latin typeface="Courier"/>
                <a:cs typeface="Courier"/>
              </a:rPr>
              <a:t>hauteur</a:t>
            </a:r>
            <a:endParaRPr lang="en-US" sz="3000" b="0" dirty="0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2789528" y="6047874"/>
            <a:ext cx="1107996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660066"/>
                </a:solidFill>
                <a:latin typeface="Courier"/>
                <a:cs typeface="Courier"/>
              </a:rPr>
              <a:t>double</a:t>
            </a:r>
            <a:endParaRPr lang="en-US" sz="2000" b="0" dirty="0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4813216" y="6056827"/>
            <a:ext cx="1107996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660066"/>
                </a:solidFill>
                <a:latin typeface="Courier"/>
                <a:cs typeface="Courier"/>
              </a:rPr>
              <a:t>double</a:t>
            </a:r>
            <a:endParaRPr lang="en-US" sz="2000" b="0" dirty="0"/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6984539" y="6051309"/>
            <a:ext cx="1107996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660066"/>
                </a:solidFill>
                <a:latin typeface="Courier"/>
                <a:cs typeface="Courier"/>
              </a:rPr>
              <a:t>double</a:t>
            </a:r>
            <a:endParaRPr lang="en-US" sz="2000" b="0" dirty="0"/>
          </a:p>
        </p:txBody>
      </p:sp>
      <p:sp>
        <p:nvSpPr>
          <p:cNvPr id="14" name="TextBox 13"/>
          <p:cNvSpPr txBox="1"/>
          <p:nvPr/>
        </p:nvSpPr>
        <p:spPr>
          <a:xfrm>
            <a:off x="1184266" y="4287818"/>
            <a:ext cx="753732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/>
                </a:solidFill>
              </a:rPr>
              <a:t>nom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84266" y="5195404"/>
            <a:ext cx="960840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chemeClr val="tx1"/>
                </a:solidFill>
              </a:rPr>
              <a:t>valeur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184266" y="6056827"/>
            <a:ext cx="741910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/>
                </a:solidFill>
              </a:rPr>
              <a:t>type</a:t>
            </a:r>
          </a:p>
        </p:txBody>
      </p:sp>
      <p:sp>
        <p:nvSpPr>
          <p:cNvPr id="4" name="Rectangle 3"/>
          <p:cNvSpPr/>
          <p:nvPr/>
        </p:nvSpPr>
        <p:spPr>
          <a:xfrm>
            <a:off x="2810249" y="5061791"/>
            <a:ext cx="110799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latin typeface="Courier"/>
                <a:cs typeface="Courier"/>
              </a:rPr>
              <a:t>2.5</a:t>
            </a:r>
            <a:endParaRPr lang="en-US" sz="4000" dirty="0"/>
          </a:p>
        </p:txBody>
      </p:sp>
      <p:sp>
        <p:nvSpPr>
          <p:cNvPr id="18" name="Rectangle 17"/>
          <p:cNvSpPr/>
          <p:nvPr/>
        </p:nvSpPr>
        <p:spPr>
          <a:xfrm>
            <a:off x="4870984" y="5061791"/>
            <a:ext cx="110799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latin typeface="Courier"/>
                <a:cs typeface="Courier"/>
              </a:rPr>
              <a:t>3.0</a:t>
            </a:r>
            <a:endParaRPr lang="en-US" sz="4000" dirty="0"/>
          </a:p>
        </p:txBody>
      </p:sp>
      <p:sp>
        <p:nvSpPr>
          <p:cNvPr id="19" name="Rectangle 18"/>
          <p:cNvSpPr/>
          <p:nvPr/>
        </p:nvSpPr>
        <p:spPr>
          <a:xfrm>
            <a:off x="6952440" y="5061791"/>
            <a:ext cx="110799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latin typeface="Courier"/>
                <a:cs typeface="Courier"/>
              </a:rPr>
              <a:t>7.5</a:t>
            </a:r>
            <a:endParaRPr lang="en-US" sz="4000" dirty="0"/>
          </a:p>
        </p:txBody>
      </p:sp>
      <p:sp>
        <p:nvSpPr>
          <p:cNvPr id="20" name="Rectangle 8"/>
          <p:cNvSpPr>
            <a:spLocks noChangeArrowheads="1"/>
          </p:cNvSpPr>
          <p:nvPr/>
        </p:nvSpPr>
        <p:spPr bwMode="auto">
          <a:xfrm>
            <a:off x="1459831" y="2328020"/>
            <a:ext cx="4636757" cy="431222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Rectangle 8"/>
          <p:cNvSpPr>
            <a:spLocks noChangeArrowheads="1"/>
          </p:cNvSpPr>
          <p:nvPr/>
        </p:nvSpPr>
        <p:spPr bwMode="auto">
          <a:xfrm>
            <a:off x="1459831" y="2763763"/>
            <a:ext cx="4636757" cy="457442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Rectangle 8"/>
          <p:cNvSpPr>
            <a:spLocks noChangeArrowheads="1"/>
          </p:cNvSpPr>
          <p:nvPr/>
        </p:nvSpPr>
        <p:spPr bwMode="auto">
          <a:xfrm>
            <a:off x="1466537" y="3225726"/>
            <a:ext cx="7051821" cy="457442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023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8" grpId="0"/>
      <p:bldP spid="19" grpId="0"/>
      <p:bldP spid="20" grpId="0" animBg="1"/>
      <p:bldP spid="21" grpId="0" animBg="1"/>
      <p:bldP spid="2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Revision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1510467"/>
            <a:ext cx="4572000" cy="455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6996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719667"/>
            <a:ext cx="9144000" cy="6138333"/>
          </a:xfrm>
          <a:prstGeom prst="rect">
            <a:avLst/>
          </a:prstGeom>
          <a:solidFill>
            <a:srgbClr val="8AD8F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81000" y="1102078"/>
            <a:ext cx="9144000" cy="6098644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967153" y="1129335"/>
            <a:ext cx="765516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>
                <a:latin typeface="Chalkboard"/>
                <a:cs typeface="Chalkboard"/>
              </a:rPr>
              <a:t>Comment </a:t>
            </a:r>
            <a:r>
              <a:rPr lang="en-US" sz="2400" dirty="0" err="1">
                <a:latin typeface="Chalkboard"/>
                <a:cs typeface="Chalkboard"/>
              </a:rPr>
              <a:t>puis</a:t>
            </a:r>
            <a:r>
              <a:rPr lang="en-US" sz="2400" dirty="0">
                <a:latin typeface="Chalkboard"/>
                <a:cs typeface="Chalkboard"/>
              </a:rPr>
              <a:t>-je </a:t>
            </a:r>
            <a:r>
              <a:rPr lang="en-US" sz="2400" dirty="0" err="1">
                <a:latin typeface="Chalkboard"/>
                <a:cs typeface="Chalkboard"/>
              </a:rPr>
              <a:t>écrire</a:t>
            </a:r>
            <a:r>
              <a:rPr lang="en-US" sz="2400" dirty="0">
                <a:latin typeface="Chalkboard"/>
                <a:cs typeface="Chalkboard"/>
              </a:rPr>
              <a:t> un </a:t>
            </a:r>
            <a:r>
              <a:rPr lang="en-US" sz="2400" dirty="0" err="1">
                <a:latin typeface="Chalkboard"/>
                <a:cs typeface="Chalkboard"/>
              </a:rPr>
              <a:t>programme</a:t>
            </a:r>
            <a:r>
              <a:rPr lang="en-US" sz="2400" dirty="0">
                <a:latin typeface="Chalkboard"/>
                <a:cs typeface="Chalkboard"/>
              </a:rPr>
              <a:t> de console?</a:t>
            </a:r>
          </a:p>
          <a:p>
            <a:pPr marL="457200" indent="-457200">
              <a:buAutoNum type="arabicPeriod"/>
            </a:pPr>
            <a:r>
              <a:rPr lang="en-US" sz="2400" dirty="0" err="1">
                <a:latin typeface="Chalkboard"/>
                <a:cs typeface="Chalkboard"/>
              </a:rPr>
              <a:t>Quelles</a:t>
            </a:r>
            <a:r>
              <a:rPr lang="en-US" sz="2400" dirty="0">
                <a:latin typeface="Chalkboard"/>
                <a:cs typeface="Chalkboard"/>
              </a:rPr>
              <a:t> </a:t>
            </a:r>
            <a:r>
              <a:rPr lang="en-US" sz="2400" dirty="0" err="1">
                <a:latin typeface="Chalkboard"/>
                <a:cs typeface="Chalkboard"/>
              </a:rPr>
              <a:t>sont</a:t>
            </a:r>
            <a:r>
              <a:rPr lang="en-US" sz="2400" dirty="0">
                <a:latin typeface="Chalkboard"/>
                <a:cs typeface="Chalkboard"/>
              </a:rPr>
              <a:t> les variables et comment les utilizer?</a:t>
            </a:r>
          </a:p>
          <a:p>
            <a:pPr marL="457200" indent="-457200">
              <a:buAutoNum type="arabicPeriod"/>
            </a:pPr>
            <a:r>
              <a:rPr lang="en-US" sz="2400" dirty="0">
                <a:latin typeface="Chalkboard"/>
                <a:cs typeface="Chalkboard"/>
              </a:rPr>
              <a:t>Comment </a:t>
            </a:r>
            <a:r>
              <a:rPr lang="en-US" sz="2400" dirty="0" err="1">
                <a:latin typeface="Chalkboard"/>
                <a:cs typeface="Chalkboard"/>
              </a:rPr>
              <a:t>obtenir</a:t>
            </a:r>
            <a:r>
              <a:rPr lang="en-US" sz="2400" dirty="0">
                <a:latin typeface="Chalkboard"/>
                <a:cs typeface="Chalkboard"/>
              </a:rPr>
              <a:t> </a:t>
            </a:r>
            <a:r>
              <a:rPr lang="en-US" sz="2400" dirty="0" err="1">
                <a:latin typeface="Chalkboard"/>
                <a:cs typeface="Chalkboard"/>
              </a:rPr>
              <a:t>une</a:t>
            </a:r>
            <a:r>
              <a:rPr lang="en-US" sz="2400" dirty="0">
                <a:latin typeface="Chalkboard"/>
                <a:cs typeface="Chalkboard"/>
              </a:rPr>
              <a:t> entrée </a:t>
            </a:r>
            <a:r>
              <a:rPr lang="en-US" sz="2400" dirty="0" err="1">
                <a:latin typeface="Chalkboard"/>
                <a:cs typeface="Chalkboard"/>
              </a:rPr>
              <a:t>utilisateur</a:t>
            </a:r>
            <a:r>
              <a:rPr lang="en-US" sz="2400" dirty="0">
                <a:latin typeface="Chalkboard"/>
                <a:cs typeface="Chalkboard"/>
              </a:rPr>
              <a:t> dans un </a:t>
            </a:r>
            <a:r>
              <a:rPr lang="en-US" sz="2400" dirty="0" err="1">
                <a:latin typeface="Chalkboard"/>
                <a:cs typeface="Chalkboard"/>
              </a:rPr>
              <a:t>programme</a:t>
            </a:r>
            <a:r>
              <a:rPr lang="en-US" sz="2400" dirty="0">
                <a:latin typeface="Chalkboard"/>
                <a:cs typeface="Chalkboard"/>
              </a:rPr>
              <a:t> de console?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494" b="98005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05711" y="3292137"/>
            <a:ext cx="1746823" cy="1893180"/>
          </a:xfrm>
          <a:prstGeom prst="rect">
            <a:avLst/>
          </a:prstGeom>
        </p:spPr>
      </p:pic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Objectifs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d’aujourd’hui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9" name="Oval 8"/>
          <p:cNvSpPr/>
          <p:nvPr/>
        </p:nvSpPr>
        <p:spPr>
          <a:xfrm>
            <a:off x="842043" y="1881923"/>
            <a:ext cx="484964" cy="436905"/>
          </a:xfrm>
          <a:prstGeom prst="ellipse">
            <a:avLst/>
          </a:prstGeom>
          <a:noFill/>
          <a:ln w="76200">
            <a:solidFill>
              <a:schemeClr val="accent2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9534679-9BDE-7E47-B361-C6AF4A8AB38A}"/>
              </a:ext>
            </a:extLst>
          </p:cNvPr>
          <p:cNvSpPr txBox="1"/>
          <p:nvPr/>
        </p:nvSpPr>
        <p:spPr>
          <a:xfrm>
            <a:off x="586153" y="987826"/>
            <a:ext cx="9625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3">
                    <a:lumMod val="50000"/>
                  </a:schemeClr>
                </a:solidFill>
              </a:rPr>
              <a:t>✓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54E05E6-3726-8740-95DE-0986707904FB}"/>
              </a:ext>
            </a:extLst>
          </p:cNvPr>
          <p:cNvSpPr txBox="1"/>
          <p:nvPr/>
        </p:nvSpPr>
        <p:spPr>
          <a:xfrm>
            <a:off x="571342" y="1336775"/>
            <a:ext cx="9625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3">
                    <a:lumMod val="50000"/>
                  </a:schemeClr>
                </a:solidFill>
              </a:rPr>
              <a:t>✓</a:t>
            </a:r>
          </a:p>
        </p:txBody>
      </p:sp>
    </p:spTree>
    <p:extLst>
      <p:ext uri="{BB962C8B-B14F-4D97-AF65-F5344CB8AC3E}">
        <p14:creationId xmlns:p14="http://schemas.microsoft.com/office/powerpoint/2010/main" val="953469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/>
      <p:bldP spid="1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4000" dirty="0">
                <a:solidFill>
                  <a:schemeClr val="tx1"/>
                </a:solidFill>
              </a:rPr>
              <a:t>Entrée utilisateur 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87702" y="2300192"/>
            <a:ext cx="8991564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660066"/>
                </a:solidFill>
                <a:latin typeface="Courier"/>
                <a:cs typeface="Courier"/>
              </a:rPr>
              <a:t>int</a:t>
            </a:r>
            <a:r>
              <a:rPr lang="en-US" sz="28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2800" dirty="0">
                <a:latin typeface="Courier"/>
                <a:cs typeface="Courier"/>
              </a:rPr>
              <a:t>a = </a:t>
            </a:r>
            <a:r>
              <a:rPr lang="en-US" sz="2800" dirty="0" err="1">
                <a:latin typeface="Courier"/>
                <a:cs typeface="Courier"/>
              </a:rPr>
              <a:t>readInt</a:t>
            </a:r>
            <a:r>
              <a:rPr lang="en-US" sz="2800" dirty="0">
                <a:latin typeface="Courier"/>
                <a:cs typeface="Courier"/>
              </a:rPr>
              <a:t>(</a:t>
            </a:r>
            <a:r>
              <a:rPr lang="en-US" sz="2800" dirty="0">
                <a:solidFill>
                  <a:srgbClr val="0000FF"/>
                </a:solidFill>
                <a:latin typeface="Courier"/>
                <a:cs typeface="Courier"/>
              </a:rPr>
              <a:t>“Donne </a:t>
            </a:r>
            <a:r>
              <a:rPr lang="en-US" sz="2800" dirty="0" err="1">
                <a:solidFill>
                  <a:srgbClr val="0000FF"/>
                </a:solidFill>
                <a:latin typeface="Courier"/>
                <a:cs typeface="Courier"/>
              </a:rPr>
              <a:t>moi</a:t>
            </a:r>
            <a:r>
              <a:rPr lang="en-US" sz="2800" dirty="0">
                <a:solidFill>
                  <a:srgbClr val="0000FF"/>
                </a:solidFill>
                <a:latin typeface="Courier"/>
                <a:cs typeface="Courier"/>
              </a:rPr>
              <a:t> un int!”</a:t>
            </a:r>
            <a:r>
              <a:rPr lang="en-US" sz="2800" dirty="0">
                <a:latin typeface="Courier"/>
                <a:cs typeface="Courier"/>
              </a:rPr>
              <a:t>);</a:t>
            </a:r>
          </a:p>
          <a:p>
            <a:endParaRPr lang="en-US" sz="2800" dirty="0">
              <a:latin typeface="Courier"/>
              <a:cs typeface="Courier"/>
            </a:endParaRPr>
          </a:p>
          <a:p>
            <a:r>
              <a:rPr lang="en-US" sz="2800" b="1" dirty="0">
                <a:solidFill>
                  <a:srgbClr val="660066"/>
                </a:solidFill>
                <a:latin typeface="Courier"/>
                <a:cs typeface="Courier"/>
              </a:rPr>
              <a:t>double</a:t>
            </a:r>
            <a:r>
              <a:rPr lang="en-US" sz="28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2800" dirty="0">
                <a:latin typeface="Courier"/>
                <a:cs typeface="Courier"/>
              </a:rPr>
              <a:t>b = </a:t>
            </a:r>
            <a:r>
              <a:rPr lang="en-US" sz="2800" dirty="0" err="1">
                <a:latin typeface="Courier"/>
                <a:cs typeface="Courier"/>
              </a:rPr>
              <a:t>readDouble</a:t>
            </a:r>
            <a:r>
              <a:rPr lang="en-US" sz="2800" dirty="0">
                <a:latin typeface="Courier"/>
                <a:cs typeface="Courier"/>
              </a:rPr>
              <a:t>(</a:t>
            </a:r>
            <a:r>
              <a:rPr lang="en-US" sz="2800" dirty="0">
                <a:solidFill>
                  <a:srgbClr val="0000FF"/>
                </a:solidFill>
                <a:latin typeface="Courier"/>
                <a:cs typeface="Courier"/>
              </a:rPr>
              <a:t>“</a:t>
            </a:r>
            <a:r>
              <a:rPr lang="en-US" sz="2800" dirty="0" err="1">
                <a:solidFill>
                  <a:srgbClr val="0000FF"/>
                </a:solidFill>
                <a:latin typeface="Courier"/>
                <a:cs typeface="Courier"/>
              </a:rPr>
              <a:t>Aussi</a:t>
            </a:r>
            <a:r>
              <a:rPr lang="en-US" sz="2800" dirty="0">
                <a:solidFill>
                  <a:srgbClr val="0000FF"/>
                </a:solidFill>
                <a:latin typeface="Courier"/>
                <a:cs typeface="Courier"/>
              </a:rPr>
              <a:t> un double”</a:t>
            </a:r>
            <a:r>
              <a:rPr lang="en-US" sz="2800" dirty="0">
                <a:latin typeface="Courier"/>
                <a:cs typeface="Courier"/>
              </a:rPr>
              <a:t>);</a:t>
            </a:r>
          </a:p>
          <a:p>
            <a:endParaRPr lang="en-US" sz="2800" dirty="0">
              <a:latin typeface="Courier"/>
              <a:cs typeface="Courier"/>
            </a:endParaRPr>
          </a:p>
          <a:p>
            <a:endParaRPr lang="en-US" sz="2800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7908171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3"/>
          <p:cNvSpPr>
            <a:spLocks noChangeArrowheads="1"/>
          </p:cNvSpPr>
          <p:nvPr/>
        </p:nvSpPr>
        <p:spPr bwMode="auto">
          <a:xfrm>
            <a:off x="401444" y="1109544"/>
            <a:ext cx="8184995" cy="368547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22533" name="Text Box 7"/>
          <p:cNvSpPr txBox="1">
            <a:spLocks noChangeArrowheads="1"/>
          </p:cNvSpPr>
          <p:nvPr/>
        </p:nvSpPr>
        <p:spPr bwMode="auto">
          <a:xfrm>
            <a:off x="533400" y="1219200"/>
            <a:ext cx="7848600" cy="34701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lnSpc>
                <a:spcPct val="110000"/>
              </a:lnSpc>
            </a:pP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public class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Add2Integers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extends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 err="1">
                <a:latin typeface="Courier New" pitchFamily="1" charset="0"/>
              </a:rPr>
              <a:t>ConsoleProgram</a:t>
            </a:r>
            <a:r>
              <a:rPr lang="en-US" sz="2000" dirty="0">
                <a:latin typeface="Courier New" pitchFamily="1" charset="0"/>
              </a:rPr>
              <a:t> {</a:t>
            </a:r>
          </a:p>
          <a:p>
            <a:pPr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public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void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run() {</a:t>
            </a:r>
          </a:p>
          <a:p>
            <a:pPr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dirty="0" err="1">
                <a:latin typeface="Courier New" pitchFamily="1" charset="0"/>
              </a:rPr>
              <a:t>println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dirty="0">
                <a:solidFill>
                  <a:srgbClr val="0027FF"/>
                </a:solidFill>
                <a:latin typeface="Courier New" pitchFamily="1" charset="0"/>
              </a:rPr>
              <a:t>”</a:t>
            </a:r>
            <a:r>
              <a:rPr lang="en-US" dirty="0" err="1">
                <a:solidFill>
                  <a:srgbClr val="0027FF"/>
                </a:solidFill>
                <a:latin typeface="Courier New" pitchFamily="1" charset="0"/>
              </a:rPr>
              <a:t>Ceux</a:t>
            </a:r>
            <a:r>
              <a:rPr lang="en-US" dirty="0">
                <a:solidFill>
                  <a:srgbClr val="0027FF"/>
                </a:solidFill>
                <a:latin typeface="Courier New" pitchFamily="1" charset="0"/>
              </a:rPr>
              <a:t> </a:t>
            </a:r>
            <a:r>
              <a:rPr lang="en-US" dirty="0" err="1">
                <a:solidFill>
                  <a:srgbClr val="0027FF"/>
                </a:solidFill>
                <a:latin typeface="Courier New" pitchFamily="1" charset="0"/>
              </a:rPr>
              <a:t>programme</a:t>
            </a:r>
            <a:r>
              <a:rPr lang="en-US" dirty="0">
                <a:solidFill>
                  <a:srgbClr val="0027FF"/>
                </a:solidFill>
                <a:latin typeface="Courier New" pitchFamily="1" charset="0"/>
              </a:rPr>
              <a:t> </a:t>
            </a:r>
            <a:r>
              <a:rPr lang="en-US" dirty="0" err="1">
                <a:solidFill>
                  <a:srgbClr val="0027FF"/>
                </a:solidFill>
                <a:latin typeface="Courier New" pitchFamily="1" charset="0"/>
              </a:rPr>
              <a:t>ajoute</a:t>
            </a:r>
            <a:r>
              <a:rPr lang="en-US" dirty="0">
                <a:solidFill>
                  <a:srgbClr val="0027FF"/>
                </a:solidFill>
                <a:latin typeface="Courier New" pitchFamily="1" charset="0"/>
              </a:rPr>
              <a:t> deux </a:t>
            </a:r>
            <a:r>
              <a:rPr lang="en-US" dirty="0" err="1">
                <a:solidFill>
                  <a:srgbClr val="0027FF"/>
                </a:solidFill>
                <a:latin typeface="Courier New" pitchFamily="1" charset="0"/>
              </a:rPr>
              <a:t>nombres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int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n1 = </a:t>
            </a:r>
            <a:r>
              <a:rPr lang="en-US" sz="2000" dirty="0" err="1">
                <a:latin typeface="Courier New" pitchFamily="1" charset="0"/>
              </a:rPr>
              <a:t>readInt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”Entre n1: 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int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n2 = </a:t>
            </a:r>
            <a:r>
              <a:rPr lang="en-US" sz="2000" dirty="0" err="1">
                <a:latin typeface="Courier New" pitchFamily="1" charset="0"/>
              </a:rPr>
              <a:t>readInt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”Entre n2: 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b="1" dirty="0" err="1">
                <a:solidFill>
                  <a:srgbClr val="7030A0"/>
                </a:solidFill>
                <a:latin typeface="Courier New" pitchFamily="1" charset="0"/>
              </a:rPr>
              <a:t>int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total = n1 + n2;</a:t>
            </a:r>
          </a:p>
          <a:p>
            <a:pPr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dirty="0" err="1">
                <a:latin typeface="Courier New" pitchFamily="1" charset="0"/>
              </a:rPr>
              <a:t>println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”La </a:t>
            </a:r>
            <a:r>
              <a:rPr lang="en-US" sz="2000" dirty="0" err="1">
                <a:solidFill>
                  <a:srgbClr val="0027FF"/>
                </a:solidFill>
                <a:latin typeface="Courier New" pitchFamily="1" charset="0"/>
              </a:rPr>
              <a:t>somme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 </a:t>
            </a:r>
            <a:r>
              <a:rPr lang="en-US" sz="2000" dirty="0" err="1">
                <a:solidFill>
                  <a:srgbClr val="0027FF"/>
                </a:solidFill>
                <a:latin typeface="Courier New" pitchFamily="1" charset="0"/>
              </a:rPr>
              <a:t>est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</a:t>
            </a:r>
            <a:r>
              <a:rPr lang="en-US" sz="2000" dirty="0">
                <a:latin typeface="Courier New" pitchFamily="1" charset="0"/>
              </a:rPr>
              <a:t> + total + 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"."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}</a:t>
            </a:r>
          </a:p>
          <a:p>
            <a:pPr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}</a:t>
            </a:r>
          </a:p>
          <a:p>
            <a:pPr>
              <a:lnSpc>
                <a:spcPct val="110000"/>
              </a:lnSpc>
            </a:pPr>
            <a:endParaRPr lang="en-US" sz="2000" dirty="0">
              <a:latin typeface="Courier New" pitchFamily="1" charset="0"/>
            </a:endParaRPr>
          </a:p>
        </p:txBody>
      </p:sp>
      <p:sp>
        <p:nvSpPr>
          <p:cNvPr id="491528" name="Rectangle 8"/>
          <p:cNvSpPr>
            <a:spLocks noChangeArrowheads="1"/>
          </p:cNvSpPr>
          <p:nvPr/>
        </p:nvSpPr>
        <p:spPr bwMode="auto">
          <a:xfrm>
            <a:off x="1447800" y="1982183"/>
            <a:ext cx="6564313" cy="354012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2535" name="Group 9"/>
          <p:cNvGrpSpPr>
            <a:grpSpLocks/>
          </p:cNvGrpSpPr>
          <p:nvPr/>
        </p:nvGrpSpPr>
        <p:grpSpPr bwMode="auto">
          <a:xfrm>
            <a:off x="4914900" y="3924300"/>
            <a:ext cx="3390900" cy="723900"/>
            <a:chOff x="3096" y="2472"/>
            <a:chExt cx="2136" cy="456"/>
          </a:xfrm>
        </p:grpSpPr>
        <p:sp>
          <p:nvSpPr>
            <p:cNvPr id="22563" name="Rectangle 10"/>
            <p:cNvSpPr>
              <a:spLocks noChangeArrowheads="1"/>
            </p:cNvSpPr>
            <p:nvPr/>
          </p:nvSpPr>
          <p:spPr bwMode="auto">
            <a:xfrm>
              <a:off x="3120" y="2688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>
                <a:lnSpc>
                  <a:spcPct val="85000"/>
                </a:lnSpc>
              </a:pPr>
              <a:endParaRPr lang="en-US"/>
            </a:p>
          </p:txBody>
        </p:sp>
        <p:sp>
          <p:nvSpPr>
            <p:cNvPr id="22564" name="Text Box 11"/>
            <p:cNvSpPr txBox="1">
              <a:spLocks noChangeArrowheads="1"/>
            </p:cNvSpPr>
            <p:nvPr/>
          </p:nvSpPr>
          <p:spPr bwMode="auto">
            <a:xfrm>
              <a:off x="3096" y="2472"/>
              <a:ext cx="38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n1</a:t>
              </a:r>
            </a:p>
          </p:txBody>
        </p:sp>
        <p:sp>
          <p:nvSpPr>
            <p:cNvPr id="22565" name="Rectangle 12"/>
            <p:cNvSpPr>
              <a:spLocks noChangeArrowheads="1"/>
            </p:cNvSpPr>
            <p:nvPr/>
          </p:nvSpPr>
          <p:spPr bwMode="auto">
            <a:xfrm>
              <a:off x="3864" y="2688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>
                <a:lnSpc>
                  <a:spcPct val="85000"/>
                </a:lnSpc>
              </a:pPr>
              <a:endParaRPr lang="en-US"/>
            </a:p>
          </p:txBody>
        </p:sp>
        <p:sp>
          <p:nvSpPr>
            <p:cNvPr id="22566" name="Text Box 13"/>
            <p:cNvSpPr txBox="1">
              <a:spLocks noChangeArrowheads="1"/>
            </p:cNvSpPr>
            <p:nvPr/>
          </p:nvSpPr>
          <p:spPr bwMode="auto">
            <a:xfrm>
              <a:off x="3840" y="2472"/>
              <a:ext cx="38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n2</a:t>
              </a:r>
            </a:p>
          </p:txBody>
        </p:sp>
        <p:sp>
          <p:nvSpPr>
            <p:cNvPr id="22567" name="Rectangle 14"/>
            <p:cNvSpPr>
              <a:spLocks noChangeArrowheads="1"/>
            </p:cNvSpPr>
            <p:nvPr/>
          </p:nvSpPr>
          <p:spPr bwMode="auto">
            <a:xfrm>
              <a:off x="4608" y="2688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>
                <a:lnSpc>
                  <a:spcPct val="85000"/>
                </a:lnSpc>
              </a:pPr>
              <a:endParaRPr lang="en-US"/>
            </a:p>
          </p:txBody>
        </p:sp>
        <p:sp>
          <p:nvSpPr>
            <p:cNvPr id="22568" name="Text Box 15"/>
            <p:cNvSpPr txBox="1">
              <a:spLocks noChangeArrowheads="1"/>
            </p:cNvSpPr>
            <p:nvPr/>
          </p:nvSpPr>
          <p:spPr bwMode="auto">
            <a:xfrm>
              <a:off x="4584" y="2472"/>
              <a:ext cx="648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total</a:t>
              </a:r>
            </a:p>
          </p:txBody>
        </p:sp>
      </p:grpSp>
      <p:sp>
        <p:nvSpPr>
          <p:cNvPr id="491536" name="Rectangle 16"/>
          <p:cNvSpPr>
            <a:spLocks noChangeArrowheads="1"/>
          </p:cNvSpPr>
          <p:nvPr/>
        </p:nvSpPr>
        <p:spPr bwMode="auto">
          <a:xfrm>
            <a:off x="1447800" y="2312988"/>
            <a:ext cx="4875213" cy="339725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1537" name="Rectangle 17"/>
          <p:cNvSpPr>
            <a:spLocks noChangeArrowheads="1"/>
          </p:cNvSpPr>
          <p:nvPr/>
        </p:nvSpPr>
        <p:spPr bwMode="auto">
          <a:xfrm>
            <a:off x="1447800" y="2655888"/>
            <a:ext cx="4876800" cy="361950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1538" name="Rectangle 18"/>
          <p:cNvSpPr>
            <a:spLocks noChangeArrowheads="1"/>
          </p:cNvSpPr>
          <p:nvPr/>
        </p:nvSpPr>
        <p:spPr bwMode="auto">
          <a:xfrm>
            <a:off x="2882900" y="2332038"/>
            <a:ext cx="3249613" cy="322262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1539" name="Rectangle 19"/>
          <p:cNvSpPr>
            <a:spLocks noChangeArrowheads="1"/>
          </p:cNvSpPr>
          <p:nvPr/>
        </p:nvSpPr>
        <p:spPr bwMode="auto">
          <a:xfrm>
            <a:off x="2884488" y="2660650"/>
            <a:ext cx="3249612" cy="357188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1540" name="Rectangle 20"/>
          <p:cNvSpPr>
            <a:spLocks noChangeArrowheads="1"/>
          </p:cNvSpPr>
          <p:nvPr/>
        </p:nvSpPr>
        <p:spPr bwMode="auto">
          <a:xfrm>
            <a:off x="1447800" y="2998788"/>
            <a:ext cx="3276600" cy="342900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1541" name="Rectangle 21"/>
          <p:cNvSpPr>
            <a:spLocks noChangeArrowheads="1"/>
          </p:cNvSpPr>
          <p:nvPr/>
        </p:nvSpPr>
        <p:spPr bwMode="auto">
          <a:xfrm>
            <a:off x="1447800" y="3330575"/>
            <a:ext cx="6108700" cy="358775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1545" name="Text Box 25"/>
          <p:cNvSpPr txBox="1">
            <a:spLocks noChangeArrowheads="1"/>
          </p:cNvSpPr>
          <p:nvPr/>
        </p:nvSpPr>
        <p:spPr bwMode="auto">
          <a:xfrm>
            <a:off x="4953000" y="4267200"/>
            <a:ext cx="990600" cy="361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2000" b="0">
                <a:ea typeface="Times New Roman" pitchFamily="1" charset="0"/>
                <a:cs typeface="Times New Roman" pitchFamily="1" charset="0"/>
              </a:rPr>
              <a:t>17</a:t>
            </a:r>
          </a:p>
        </p:txBody>
      </p:sp>
      <p:sp>
        <p:nvSpPr>
          <p:cNvPr id="491546" name="Text Box 26"/>
          <p:cNvSpPr txBox="1">
            <a:spLocks noChangeArrowheads="1"/>
          </p:cNvSpPr>
          <p:nvPr/>
        </p:nvSpPr>
        <p:spPr bwMode="auto">
          <a:xfrm>
            <a:off x="6134100" y="4267200"/>
            <a:ext cx="990600" cy="361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2000" b="0">
                <a:ea typeface="Times New Roman" pitchFamily="1" charset="0"/>
                <a:cs typeface="Times New Roman" pitchFamily="1" charset="0"/>
              </a:rPr>
              <a:t>25</a:t>
            </a:r>
          </a:p>
        </p:txBody>
      </p:sp>
      <p:sp>
        <p:nvSpPr>
          <p:cNvPr id="491547" name="Text Box 27"/>
          <p:cNvSpPr txBox="1">
            <a:spLocks noChangeArrowheads="1"/>
          </p:cNvSpPr>
          <p:nvPr/>
        </p:nvSpPr>
        <p:spPr bwMode="auto">
          <a:xfrm>
            <a:off x="7315200" y="4267200"/>
            <a:ext cx="990600" cy="361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2000" b="0">
                <a:ea typeface="Times New Roman" pitchFamily="1" charset="0"/>
                <a:cs typeface="Times New Roman" pitchFamily="1" charset="0"/>
              </a:rPr>
              <a:t>42</a:t>
            </a:r>
          </a:p>
        </p:txBody>
      </p:sp>
      <p:grpSp>
        <p:nvGrpSpPr>
          <p:cNvPr id="4" name="Group 29"/>
          <p:cNvGrpSpPr>
            <a:grpSpLocks/>
          </p:cNvGrpSpPr>
          <p:nvPr/>
        </p:nvGrpSpPr>
        <p:grpSpPr bwMode="auto">
          <a:xfrm>
            <a:off x="533400" y="1219200"/>
            <a:ext cx="7848600" cy="3429000"/>
            <a:chOff x="432" y="864"/>
            <a:chExt cx="4944" cy="2160"/>
          </a:xfrm>
        </p:grpSpPr>
        <p:sp>
          <p:nvSpPr>
            <p:cNvPr id="22553" name="Text Box 31"/>
            <p:cNvSpPr txBox="1">
              <a:spLocks noChangeArrowheads="1"/>
            </p:cNvSpPr>
            <p:nvPr/>
          </p:nvSpPr>
          <p:spPr bwMode="auto">
            <a:xfrm>
              <a:off x="432" y="864"/>
              <a:ext cx="4944" cy="2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10000"/>
                </a:lnSpc>
              </a:pPr>
              <a:endParaRPr lang="en-US" sz="2000" dirty="0">
                <a:latin typeface="Courier New" pitchFamily="1" charset="0"/>
              </a:endParaRPr>
            </a:p>
          </p:txBody>
        </p:sp>
        <p:sp>
          <p:nvSpPr>
            <p:cNvPr id="22554" name="Rectangle 32"/>
            <p:cNvSpPr>
              <a:spLocks noChangeArrowheads="1"/>
            </p:cNvSpPr>
            <p:nvPr/>
          </p:nvSpPr>
          <p:spPr bwMode="auto">
            <a:xfrm>
              <a:off x="3216" y="2784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>
                <a:lnSpc>
                  <a:spcPct val="85000"/>
                </a:lnSpc>
              </a:pPr>
              <a:endParaRPr lang="en-US" dirty="0"/>
            </a:p>
          </p:txBody>
        </p:sp>
        <p:sp>
          <p:nvSpPr>
            <p:cNvPr id="22555" name="Text Box 33"/>
            <p:cNvSpPr txBox="1">
              <a:spLocks noChangeArrowheads="1"/>
            </p:cNvSpPr>
            <p:nvPr/>
          </p:nvSpPr>
          <p:spPr bwMode="auto">
            <a:xfrm>
              <a:off x="3192" y="2568"/>
              <a:ext cx="38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n1</a:t>
              </a:r>
            </a:p>
          </p:txBody>
        </p:sp>
        <p:sp>
          <p:nvSpPr>
            <p:cNvPr id="22556" name="Rectangle 34"/>
            <p:cNvSpPr>
              <a:spLocks noChangeArrowheads="1"/>
            </p:cNvSpPr>
            <p:nvPr/>
          </p:nvSpPr>
          <p:spPr bwMode="auto">
            <a:xfrm>
              <a:off x="3960" y="2784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>
                <a:lnSpc>
                  <a:spcPct val="85000"/>
                </a:lnSpc>
              </a:pPr>
              <a:endParaRPr lang="en-US" dirty="0"/>
            </a:p>
          </p:txBody>
        </p:sp>
        <p:sp>
          <p:nvSpPr>
            <p:cNvPr id="22557" name="Text Box 35"/>
            <p:cNvSpPr txBox="1">
              <a:spLocks noChangeArrowheads="1"/>
            </p:cNvSpPr>
            <p:nvPr/>
          </p:nvSpPr>
          <p:spPr bwMode="auto">
            <a:xfrm>
              <a:off x="3936" y="2568"/>
              <a:ext cx="38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n2</a:t>
              </a:r>
            </a:p>
          </p:txBody>
        </p:sp>
        <p:sp>
          <p:nvSpPr>
            <p:cNvPr id="22558" name="Rectangle 36"/>
            <p:cNvSpPr>
              <a:spLocks noChangeArrowheads="1"/>
            </p:cNvSpPr>
            <p:nvPr/>
          </p:nvSpPr>
          <p:spPr bwMode="auto">
            <a:xfrm>
              <a:off x="4704" y="2784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>
                <a:lnSpc>
                  <a:spcPct val="85000"/>
                </a:lnSpc>
              </a:pPr>
              <a:endParaRPr lang="en-US" dirty="0"/>
            </a:p>
          </p:txBody>
        </p:sp>
        <p:sp>
          <p:nvSpPr>
            <p:cNvPr id="22559" name="Text Box 37"/>
            <p:cNvSpPr txBox="1">
              <a:spLocks noChangeArrowheads="1"/>
            </p:cNvSpPr>
            <p:nvPr/>
          </p:nvSpPr>
          <p:spPr bwMode="auto">
            <a:xfrm>
              <a:off x="4680" y="2568"/>
              <a:ext cx="648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85000"/>
                </a:lnSpc>
              </a:pPr>
              <a:r>
                <a:rPr lang="en-US" sz="2000" dirty="0">
                  <a:latin typeface="Courier New" pitchFamily="1" charset="0"/>
                </a:rPr>
                <a:t>total</a:t>
              </a:r>
            </a:p>
          </p:txBody>
        </p:sp>
        <p:sp>
          <p:nvSpPr>
            <p:cNvPr id="22560" name="Text Box 38"/>
            <p:cNvSpPr txBox="1">
              <a:spLocks noChangeArrowheads="1"/>
            </p:cNvSpPr>
            <p:nvPr/>
          </p:nvSpPr>
          <p:spPr bwMode="auto">
            <a:xfrm>
              <a:off x="3216" y="2784"/>
              <a:ext cx="62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85000"/>
                </a:lnSpc>
                <a:spcBef>
                  <a:spcPct val="50000"/>
                </a:spcBef>
              </a:pPr>
              <a:r>
                <a:rPr lang="en-US" sz="2000" b="0" dirty="0"/>
                <a:t>17</a:t>
              </a:r>
              <a:endParaRPr lang="en-US" sz="2000" b="0" dirty="0">
                <a:latin typeface="Courier New" pitchFamily="1" charset="0"/>
              </a:endParaRPr>
            </a:p>
          </p:txBody>
        </p:sp>
        <p:sp>
          <p:nvSpPr>
            <p:cNvPr id="22561" name="Text Box 39"/>
            <p:cNvSpPr txBox="1">
              <a:spLocks noChangeArrowheads="1"/>
            </p:cNvSpPr>
            <p:nvPr/>
          </p:nvSpPr>
          <p:spPr bwMode="auto">
            <a:xfrm>
              <a:off x="3960" y="2784"/>
              <a:ext cx="62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85000"/>
                </a:lnSpc>
                <a:spcBef>
                  <a:spcPct val="50000"/>
                </a:spcBef>
              </a:pPr>
              <a:r>
                <a:rPr lang="en-US" sz="2000" b="0"/>
                <a:t>25</a:t>
              </a:r>
            </a:p>
          </p:txBody>
        </p:sp>
        <p:sp>
          <p:nvSpPr>
            <p:cNvPr id="22562" name="Text Box 40"/>
            <p:cNvSpPr txBox="1">
              <a:spLocks noChangeArrowheads="1"/>
            </p:cNvSpPr>
            <p:nvPr/>
          </p:nvSpPr>
          <p:spPr bwMode="auto">
            <a:xfrm>
              <a:off x="4704" y="2784"/>
              <a:ext cx="62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85000"/>
                </a:lnSpc>
                <a:spcBef>
                  <a:spcPct val="50000"/>
                </a:spcBef>
              </a:pPr>
              <a:r>
                <a:rPr lang="en-US" sz="2000" b="0"/>
                <a:t>42</a:t>
              </a:r>
              <a:endParaRPr lang="en-US" sz="2000" b="0">
                <a:latin typeface="Courier New" pitchFamily="1" charset="0"/>
              </a:endParaRPr>
            </a:p>
          </p:txBody>
        </p:sp>
      </p:grpSp>
      <p:sp>
        <p:nvSpPr>
          <p:cNvPr id="4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Ajouter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deux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nombre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entiers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61AA79-81F4-6742-948C-F9A5DC86DE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1" y="4864100"/>
            <a:ext cx="3619500" cy="179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725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91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91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91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91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91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91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91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1528" grpId="0" animBg="1"/>
      <p:bldP spid="491536" grpId="0" animBg="1"/>
      <p:bldP spid="491537" grpId="0" animBg="1"/>
      <p:bldP spid="491538" grpId="0" animBg="1"/>
      <p:bldP spid="491539" grpId="0" animBg="1"/>
      <p:bldP spid="491540" grpId="0" animBg="1"/>
      <p:bldP spid="491541" grpId="0" animBg="1"/>
      <p:bldP spid="491545" grpId="0"/>
      <p:bldP spid="491546" grpId="0"/>
      <p:bldP spid="49154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719667"/>
            <a:ext cx="9144000" cy="6138333"/>
          </a:xfrm>
          <a:prstGeom prst="rect">
            <a:avLst/>
          </a:prstGeom>
          <a:solidFill>
            <a:srgbClr val="8AD8F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81000" y="1102078"/>
            <a:ext cx="9144000" cy="6098644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967153" y="1129335"/>
            <a:ext cx="765516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>
                <a:latin typeface="Chalkboard"/>
                <a:cs typeface="Chalkboard"/>
              </a:rPr>
              <a:t>Comment </a:t>
            </a:r>
            <a:r>
              <a:rPr lang="en-US" sz="2400" dirty="0" err="1">
                <a:latin typeface="Chalkboard"/>
                <a:cs typeface="Chalkboard"/>
              </a:rPr>
              <a:t>puis</a:t>
            </a:r>
            <a:r>
              <a:rPr lang="en-US" sz="2400" dirty="0">
                <a:latin typeface="Chalkboard"/>
                <a:cs typeface="Chalkboard"/>
              </a:rPr>
              <a:t>-je </a:t>
            </a:r>
            <a:r>
              <a:rPr lang="en-US" sz="2400" dirty="0" err="1">
                <a:latin typeface="Chalkboard"/>
                <a:cs typeface="Chalkboard"/>
              </a:rPr>
              <a:t>écrire</a:t>
            </a:r>
            <a:r>
              <a:rPr lang="en-US" sz="2400" dirty="0">
                <a:latin typeface="Chalkboard"/>
                <a:cs typeface="Chalkboard"/>
              </a:rPr>
              <a:t> un </a:t>
            </a:r>
            <a:r>
              <a:rPr lang="en-US" sz="2400" dirty="0" err="1">
                <a:latin typeface="Chalkboard"/>
                <a:cs typeface="Chalkboard"/>
              </a:rPr>
              <a:t>programme</a:t>
            </a:r>
            <a:r>
              <a:rPr lang="en-US" sz="2400" dirty="0">
                <a:latin typeface="Chalkboard"/>
                <a:cs typeface="Chalkboard"/>
              </a:rPr>
              <a:t> de console?</a:t>
            </a:r>
          </a:p>
          <a:p>
            <a:pPr marL="457200" indent="-457200">
              <a:buAutoNum type="arabicPeriod"/>
            </a:pPr>
            <a:r>
              <a:rPr lang="en-US" sz="2400" dirty="0" err="1">
                <a:latin typeface="Chalkboard"/>
                <a:cs typeface="Chalkboard"/>
              </a:rPr>
              <a:t>Quelles</a:t>
            </a:r>
            <a:r>
              <a:rPr lang="en-US" sz="2400" dirty="0">
                <a:latin typeface="Chalkboard"/>
                <a:cs typeface="Chalkboard"/>
              </a:rPr>
              <a:t> </a:t>
            </a:r>
            <a:r>
              <a:rPr lang="en-US" sz="2400" dirty="0" err="1">
                <a:latin typeface="Chalkboard"/>
                <a:cs typeface="Chalkboard"/>
              </a:rPr>
              <a:t>sont</a:t>
            </a:r>
            <a:r>
              <a:rPr lang="en-US" sz="2400" dirty="0">
                <a:latin typeface="Chalkboard"/>
                <a:cs typeface="Chalkboard"/>
              </a:rPr>
              <a:t> les variables et comment les utilizer?</a:t>
            </a:r>
          </a:p>
          <a:p>
            <a:pPr marL="457200" indent="-457200">
              <a:buAutoNum type="arabicPeriod"/>
            </a:pPr>
            <a:r>
              <a:rPr lang="en-US" sz="2400" dirty="0">
                <a:latin typeface="Chalkboard"/>
                <a:cs typeface="Chalkboard"/>
              </a:rPr>
              <a:t>Comment </a:t>
            </a:r>
            <a:r>
              <a:rPr lang="en-US" sz="2400" dirty="0" err="1">
                <a:latin typeface="Chalkboard"/>
                <a:cs typeface="Chalkboard"/>
              </a:rPr>
              <a:t>obtenir</a:t>
            </a:r>
            <a:r>
              <a:rPr lang="en-US" sz="2400" dirty="0">
                <a:latin typeface="Chalkboard"/>
                <a:cs typeface="Chalkboard"/>
              </a:rPr>
              <a:t> </a:t>
            </a:r>
            <a:r>
              <a:rPr lang="en-US" sz="2400" dirty="0" err="1">
                <a:latin typeface="Chalkboard"/>
                <a:cs typeface="Chalkboard"/>
              </a:rPr>
              <a:t>une</a:t>
            </a:r>
            <a:r>
              <a:rPr lang="en-US" sz="2400" dirty="0">
                <a:latin typeface="Chalkboard"/>
                <a:cs typeface="Chalkboard"/>
              </a:rPr>
              <a:t> entrée </a:t>
            </a:r>
            <a:r>
              <a:rPr lang="en-US" sz="2400" dirty="0" err="1">
                <a:latin typeface="Chalkboard"/>
                <a:cs typeface="Chalkboard"/>
              </a:rPr>
              <a:t>utilisateur</a:t>
            </a:r>
            <a:r>
              <a:rPr lang="en-US" sz="2400" dirty="0">
                <a:latin typeface="Chalkboard"/>
                <a:cs typeface="Chalkboard"/>
              </a:rPr>
              <a:t> dans un </a:t>
            </a:r>
            <a:r>
              <a:rPr lang="en-US" sz="2400" dirty="0" err="1">
                <a:latin typeface="Chalkboard"/>
                <a:cs typeface="Chalkboard"/>
              </a:rPr>
              <a:t>programme</a:t>
            </a:r>
            <a:r>
              <a:rPr lang="en-US" sz="2400" dirty="0">
                <a:latin typeface="Chalkboard"/>
                <a:cs typeface="Chalkboard"/>
              </a:rPr>
              <a:t> de console?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494" b="98005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05711" y="3292137"/>
            <a:ext cx="1746823" cy="1893180"/>
          </a:xfrm>
          <a:prstGeom prst="rect">
            <a:avLst/>
          </a:prstGeom>
        </p:spPr>
      </p:pic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Objectifs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d’aujourd’hui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9534679-9BDE-7E47-B361-C6AF4A8AB38A}"/>
              </a:ext>
            </a:extLst>
          </p:cNvPr>
          <p:cNvSpPr txBox="1"/>
          <p:nvPr/>
        </p:nvSpPr>
        <p:spPr>
          <a:xfrm>
            <a:off x="586153" y="987826"/>
            <a:ext cx="9625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3">
                    <a:lumMod val="50000"/>
                  </a:schemeClr>
                </a:solidFill>
              </a:rPr>
              <a:t>✓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54E05E6-3726-8740-95DE-0986707904FB}"/>
              </a:ext>
            </a:extLst>
          </p:cNvPr>
          <p:cNvSpPr txBox="1"/>
          <p:nvPr/>
        </p:nvSpPr>
        <p:spPr>
          <a:xfrm>
            <a:off x="571342" y="1336775"/>
            <a:ext cx="9625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3">
                    <a:lumMod val="50000"/>
                  </a:schemeClr>
                </a:solidFill>
              </a:rPr>
              <a:t>✓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57EEE3-BB21-3149-A7A2-D4C285E6789A}"/>
              </a:ext>
            </a:extLst>
          </p:cNvPr>
          <p:cNvSpPr txBox="1"/>
          <p:nvPr/>
        </p:nvSpPr>
        <p:spPr>
          <a:xfrm>
            <a:off x="521678" y="1862079"/>
            <a:ext cx="9625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3">
                    <a:lumMod val="50000"/>
                  </a:schemeClr>
                </a:solidFill>
              </a:rPr>
              <a:t>✓</a:t>
            </a:r>
          </a:p>
        </p:txBody>
      </p:sp>
    </p:spTree>
    <p:extLst>
      <p:ext uri="{BB962C8B-B14F-4D97-AF65-F5344CB8AC3E}">
        <p14:creationId xmlns:p14="http://schemas.microsoft.com/office/powerpoint/2010/main" val="243582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266700" y="560190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err="1">
                <a:solidFill>
                  <a:schemeClr val="bg1"/>
                </a:solidFill>
              </a:rPr>
              <a:t>Démonstration</a:t>
            </a:r>
            <a:r>
              <a:rPr lang="en-US" sz="3600" dirty="0">
                <a:solidFill>
                  <a:schemeClr val="bg1"/>
                </a:solidFill>
              </a:rPr>
              <a:t>: Aller aux marcher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589C7E-DCA1-6A4B-BFCE-BB21D36F54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8206" y="1614935"/>
            <a:ext cx="4886794" cy="366509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0D0710E-08EE-794B-BBEF-E00E730270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52400" y="1614935"/>
            <a:ext cx="4886793" cy="3665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1123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Déclarations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de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Contrôl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867587" y="2292155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660066"/>
                </a:solidFill>
                <a:latin typeface="Courier"/>
                <a:cs typeface="Courier"/>
              </a:rPr>
              <a:t>for</a:t>
            </a:r>
            <a:r>
              <a:rPr lang="en-US" dirty="0">
                <a:latin typeface="Courier"/>
                <a:cs typeface="Courier"/>
              </a:rPr>
              <a:t>(</a:t>
            </a:r>
            <a:r>
              <a:rPr lang="en-US" dirty="0" err="1">
                <a:latin typeface="Courier"/>
                <a:cs typeface="Courier"/>
              </a:rPr>
              <a:t>int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err="1">
                <a:latin typeface="Courier"/>
                <a:cs typeface="Courier"/>
              </a:rPr>
              <a:t>i</a:t>
            </a:r>
            <a:r>
              <a:rPr lang="en-US" dirty="0">
                <a:latin typeface="Courier"/>
                <a:cs typeface="Courier"/>
              </a:rPr>
              <a:t> = 0; </a:t>
            </a:r>
            <a:r>
              <a:rPr lang="en-US" dirty="0" err="1">
                <a:latin typeface="Courier"/>
                <a:cs typeface="Courier"/>
              </a:rPr>
              <a:t>i</a:t>
            </a:r>
            <a:r>
              <a:rPr lang="en-US" dirty="0">
                <a:latin typeface="Courier"/>
                <a:cs typeface="Courier"/>
              </a:rPr>
              <a:t> &lt; </a:t>
            </a:r>
            <a:r>
              <a:rPr lang="en-US" i="1" dirty="0">
                <a:latin typeface="Courier"/>
                <a:cs typeface="Courier"/>
              </a:rPr>
              <a:t>N</a:t>
            </a:r>
            <a:r>
              <a:rPr lang="en-US" dirty="0">
                <a:latin typeface="Courier"/>
                <a:cs typeface="Courier"/>
              </a:rPr>
              <a:t>; </a:t>
            </a:r>
            <a:r>
              <a:rPr lang="en-US" dirty="0" err="1">
                <a:latin typeface="Courier"/>
                <a:cs typeface="Courier"/>
              </a:rPr>
              <a:t>i</a:t>
            </a:r>
            <a:r>
              <a:rPr lang="en-US" dirty="0">
                <a:latin typeface="Courier"/>
                <a:cs typeface="Courier"/>
              </a:rPr>
              <a:t>++) {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>
                <a:solidFill>
                  <a:srgbClr val="9BBB59"/>
                </a:solidFill>
                <a:latin typeface="Courier"/>
                <a:cs typeface="Courier"/>
              </a:rPr>
              <a:t>// pour repeater N </a:t>
            </a:r>
            <a:r>
              <a:rPr lang="en-US" dirty="0" err="1">
                <a:solidFill>
                  <a:srgbClr val="9BBB59"/>
                </a:solidFill>
                <a:latin typeface="Courier"/>
                <a:cs typeface="Courier"/>
              </a:rPr>
              <a:t>fois</a:t>
            </a:r>
            <a:r>
              <a:rPr lang="en-US" dirty="0">
                <a:solidFill>
                  <a:srgbClr val="9BBB59"/>
                </a:solidFill>
                <a:latin typeface="Courier"/>
                <a:cs typeface="Courier"/>
              </a:rPr>
              <a:t> </a:t>
            </a:r>
          </a:p>
          <a:p>
            <a:r>
              <a:rPr lang="en-US" dirty="0">
                <a:latin typeface="Courier"/>
                <a:cs typeface="Courier"/>
              </a:rPr>
              <a:t>}</a:t>
            </a:r>
          </a:p>
        </p:txBody>
      </p:sp>
      <p:sp>
        <p:nvSpPr>
          <p:cNvPr id="8" name="Rectangle 7"/>
          <p:cNvSpPr/>
          <p:nvPr/>
        </p:nvSpPr>
        <p:spPr>
          <a:xfrm>
            <a:off x="1867587" y="3593740"/>
            <a:ext cx="536096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660066"/>
                </a:solidFill>
                <a:latin typeface="Courier"/>
                <a:cs typeface="Courier"/>
              </a:rPr>
              <a:t>while</a:t>
            </a:r>
            <a:r>
              <a:rPr lang="en-US" dirty="0">
                <a:latin typeface="Courier"/>
                <a:cs typeface="Courier"/>
              </a:rPr>
              <a:t>(</a:t>
            </a:r>
            <a:r>
              <a:rPr lang="en-US" i="1" dirty="0">
                <a:latin typeface="Courier"/>
                <a:cs typeface="Courier"/>
              </a:rPr>
              <a:t>condition</a:t>
            </a:r>
            <a:r>
              <a:rPr lang="en-US" dirty="0">
                <a:latin typeface="Courier"/>
                <a:cs typeface="Courier"/>
              </a:rPr>
              <a:t>) {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>
                <a:solidFill>
                  <a:srgbClr val="9BBB59"/>
                </a:solidFill>
                <a:latin typeface="Courier"/>
                <a:cs typeface="Courier"/>
              </a:rPr>
              <a:t>// </a:t>
            </a:r>
            <a:r>
              <a:rPr lang="en-US" dirty="0" err="1">
                <a:solidFill>
                  <a:srgbClr val="9BBB59"/>
                </a:solidFill>
                <a:latin typeface="Courier"/>
                <a:cs typeface="Courier"/>
              </a:rPr>
              <a:t>toute</a:t>
            </a:r>
            <a:r>
              <a:rPr lang="en-US" dirty="0">
                <a:solidFill>
                  <a:srgbClr val="9BBB59"/>
                </a:solidFill>
                <a:latin typeface="Courier"/>
                <a:cs typeface="Courier"/>
              </a:rPr>
              <a:t> le code </a:t>
            </a:r>
            <a:r>
              <a:rPr lang="en-US" dirty="0" err="1">
                <a:solidFill>
                  <a:srgbClr val="9BBB59"/>
                </a:solidFill>
                <a:latin typeface="Courier"/>
                <a:cs typeface="Courier"/>
              </a:rPr>
              <a:t>ici</a:t>
            </a:r>
            <a:r>
              <a:rPr lang="en-US" dirty="0">
                <a:solidFill>
                  <a:srgbClr val="9BBB59"/>
                </a:solidFill>
                <a:latin typeface="Courier"/>
                <a:cs typeface="Courier"/>
              </a:rPr>
              <a:t> </a:t>
            </a:r>
            <a:r>
              <a:rPr lang="en-US" dirty="0" err="1">
                <a:solidFill>
                  <a:srgbClr val="9BBB59"/>
                </a:solidFill>
                <a:latin typeface="Courier"/>
                <a:cs typeface="Courier"/>
              </a:rPr>
              <a:t>repete</a:t>
            </a:r>
            <a:r>
              <a:rPr lang="en-US" dirty="0">
                <a:solidFill>
                  <a:srgbClr val="9BBB59"/>
                </a:solidFill>
                <a:latin typeface="Courier"/>
                <a:cs typeface="Courier"/>
              </a:rPr>
              <a:t> </a:t>
            </a:r>
          </a:p>
          <a:p>
            <a:r>
              <a:rPr lang="en-US" dirty="0">
                <a:solidFill>
                  <a:srgbClr val="9BBB59"/>
                </a:solidFill>
                <a:latin typeface="Courier"/>
                <a:cs typeface="Courier"/>
              </a:rPr>
              <a:t>	// </a:t>
            </a:r>
            <a:r>
              <a:rPr lang="en-US" dirty="0" err="1">
                <a:solidFill>
                  <a:srgbClr val="9BBB59"/>
                </a:solidFill>
                <a:latin typeface="Courier"/>
                <a:cs typeface="Courier"/>
              </a:rPr>
              <a:t>tandis</a:t>
            </a:r>
            <a:r>
              <a:rPr lang="en-US" dirty="0">
                <a:solidFill>
                  <a:srgbClr val="9BBB59"/>
                </a:solidFill>
                <a:latin typeface="Courier"/>
                <a:cs typeface="Courier"/>
              </a:rPr>
              <a:t> que la condition </a:t>
            </a:r>
            <a:r>
              <a:rPr lang="en-US" dirty="0" err="1">
                <a:solidFill>
                  <a:srgbClr val="9BBB59"/>
                </a:solidFill>
                <a:latin typeface="Courier"/>
                <a:cs typeface="Courier"/>
              </a:rPr>
              <a:t>est</a:t>
            </a:r>
            <a:r>
              <a:rPr lang="en-US" dirty="0">
                <a:solidFill>
                  <a:srgbClr val="9BBB59"/>
                </a:solidFill>
                <a:latin typeface="Courier"/>
                <a:cs typeface="Courier"/>
              </a:rPr>
              <a:t> 	</a:t>
            </a:r>
            <a:r>
              <a:rPr lang="en-US" dirty="0" err="1">
                <a:solidFill>
                  <a:srgbClr val="9BBB59"/>
                </a:solidFill>
                <a:latin typeface="Courier"/>
                <a:cs typeface="Courier"/>
              </a:rPr>
              <a:t>vrai</a:t>
            </a:r>
            <a:endParaRPr lang="en-US" dirty="0">
              <a:solidFill>
                <a:srgbClr val="9BBB59"/>
              </a:solidFill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}</a:t>
            </a:r>
          </a:p>
        </p:txBody>
      </p:sp>
      <p:sp>
        <p:nvSpPr>
          <p:cNvPr id="10" name="Rectangle 9"/>
          <p:cNvSpPr/>
          <p:nvPr/>
        </p:nvSpPr>
        <p:spPr>
          <a:xfrm>
            <a:off x="1867587" y="5195586"/>
            <a:ext cx="678173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660066"/>
                </a:solidFill>
                <a:latin typeface="Courier"/>
                <a:cs typeface="Courier"/>
              </a:rPr>
              <a:t>if</a:t>
            </a:r>
            <a:r>
              <a:rPr lang="en-US" dirty="0">
                <a:latin typeface="Courier"/>
                <a:cs typeface="Courier"/>
              </a:rPr>
              <a:t>(</a:t>
            </a:r>
            <a:r>
              <a:rPr lang="en-US" i="1" dirty="0">
                <a:latin typeface="Courier"/>
                <a:cs typeface="Courier"/>
              </a:rPr>
              <a:t>condition</a:t>
            </a:r>
            <a:r>
              <a:rPr lang="en-US" dirty="0">
                <a:latin typeface="Courier"/>
                <a:cs typeface="Courier"/>
              </a:rPr>
              <a:t>) {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>
                <a:solidFill>
                  <a:srgbClr val="9BBB59"/>
                </a:solidFill>
                <a:latin typeface="Courier"/>
                <a:cs typeface="Courier"/>
              </a:rPr>
              <a:t>// faire </a:t>
            </a:r>
            <a:r>
              <a:rPr lang="en-US" dirty="0" err="1">
                <a:solidFill>
                  <a:srgbClr val="9BBB59"/>
                </a:solidFill>
                <a:latin typeface="Courier"/>
                <a:cs typeface="Courier"/>
              </a:rPr>
              <a:t>ceci</a:t>
            </a:r>
            <a:r>
              <a:rPr lang="en-US" dirty="0">
                <a:solidFill>
                  <a:srgbClr val="9BBB59"/>
                </a:solidFill>
                <a:latin typeface="Courier"/>
                <a:cs typeface="Courier"/>
              </a:rPr>
              <a:t> </a:t>
            </a:r>
            <a:r>
              <a:rPr lang="en-US" dirty="0" err="1">
                <a:solidFill>
                  <a:srgbClr val="9BBB59"/>
                </a:solidFill>
                <a:latin typeface="Courier"/>
                <a:cs typeface="Courier"/>
              </a:rPr>
              <a:t>si</a:t>
            </a:r>
            <a:r>
              <a:rPr lang="en-US" dirty="0">
                <a:solidFill>
                  <a:srgbClr val="9BBB59"/>
                </a:solidFill>
                <a:latin typeface="Courier"/>
                <a:cs typeface="Courier"/>
              </a:rPr>
              <a:t> la condition </a:t>
            </a:r>
            <a:r>
              <a:rPr lang="en-US" dirty="0" err="1">
                <a:solidFill>
                  <a:srgbClr val="9BBB59"/>
                </a:solidFill>
                <a:latin typeface="Courier"/>
                <a:cs typeface="Courier"/>
              </a:rPr>
              <a:t>est</a:t>
            </a:r>
            <a:r>
              <a:rPr lang="en-US" dirty="0">
                <a:solidFill>
                  <a:srgbClr val="9BBB59"/>
                </a:solidFill>
                <a:latin typeface="Courier"/>
                <a:cs typeface="Courier"/>
              </a:rPr>
              <a:t> </a:t>
            </a:r>
            <a:r>
              <a:rPr lang="en-US" dirty="0" err="1">
                <a:solidFill>
                  <a:srgbClr val="9BBB59"/>
                </a:solidFill>
                <a:latin typeface="Courier"/>
                <a:cs typeface="Courier"/>
              </a:rPr>
              <a:t>vrai</a:t>
            </a:r>
            <a:r>
              <a:rPr lang="en-US" dirty="0">
                <a:solidFill>
                  <a:srgbClr val="9BBB59"/>
                </a:solidFill>
                <a:latin typeface="Courier"/>
                <a:cs typeface="Courier"/>
              </a:rPr>
              <a:t> </a:t>
            </a:r>
          </a:p>
          <a:p>
            <a:r>
              <a:rPr lang="en-US" dirty="0">
                <a:latin typeface="Courier"/>
                <a:cs typeface="Courier"/>
              </a:rPr>
              <a:t>} </a:t>
            </a:r>
            <a:r>
              <a:rPr lang="en-US" b="1" dirty="0">
                <a:solidFill>
                  <a:srgbClr val="660066"/>
                </a:solidFill>
                <a:latin typeface="Courier"/>
                <a:cs typeface="Courier"/>
              </a:rPr>
              <a:t>else</a:t>
            </a:r>
            <a:r>
              <a:rPr lang="en-US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dirty="0">
                <a:latin typeface="Courier"/>
                <a:cs typeface="Courier"/>
              </a:rPr>
              <a:t>{</a:t>
            </a:r>
          </a:p>
          <a:p>
            <a:pPr lvl="1"/>
            <a:r>
              <a:rPr lang="en-US" dirty="0">
                <a:solidFill>
                  <a:schemeClr val="accent3"/>
                </a:solidFill>
                <a:latin typeface="Courier"/>
                <a:cs typeface="Courier"/>
              </a:rPr>
              <a:t>// </a:t>
            </a:r>
            <a:r>
              <a:rPr lang="en-US" dirty="0">
                <a:solidFill>
                  <a:srgbClr val="9BBB59"/>
                </a:solidFill>
                <a:latin typeface="Courier"/>
                <a:cs typeface="Courier"/>
              </a:rPr>
              <a:t>faire </a:t>
            </a:r>
            <a:r>
              <a:rPr lang="en-US" dirty="0" err="1">
                <a:solidFill>
                  <a:srgbClr val="9BBB59"/>
                </a:solidFill>
                <a:latin typeface="Courier"/>
                <a:cs typeface="Courier"/>
              </a:rPr>
              <a:t>cela</a:t>
            </a:r>
            <a:r>
              <a:rPr lang="en-US" dirty="0">
                <a:solidFill>
                  <a:srgbClr val="9BBB59"/>
                </a:solidFill>
                <a:latin typeface="Courier"/>
                <a:cs typeface="Courier"/>
              </a:rPr>
              <a:t> </a:t>
            </a:r>
            <a:r>
              <a:rPr lang="en-US" dirty="0" err="1">
                <a:solidFill>
                  <a:srgbClr val="9BBB59"/>
                </a:solidFill>
                <a:latin typeface="Courier"/>
                <a:cs typeface="Courier"/>
              </a:rPr>
              <a:t>si</a:t>
            </a:r>
            <a:r>
              <a:rPr lang="en-US" dirty="0">
                <a:solidFill>
                  <a:srgbClr val="9BBB59"/>
                </a:solidFill>
                <a:latin typeface="Courier"/>
                <a:cs typeface="Courier"/>
              </a:rPr>
              <a:t> la condition </a:t>
            </a:r>
            <a:r>
              <a:rPr lang="en-US" dirty="0" err="1">
                <a:solidFill>
                  <a:srgbClr val="9BBB59"/>
                </a:solidFill>
                <a:latin typeface="Courier"/>
                <a:cs typeface="Courier"/>
              </a:rPr>
              <a:t>est</a:t>
            </a:r>
            <a:r>
              <a:rPr lang="en-US" dirty="0">
                <a:solidFill>
                  <a:srgbClr val="9BBB59"/>
                </a:solidFill>
                <a:latin typeface="Courier"/>
                <a:cs typeface="Courier"/>
              </a:rPr>
              <a:t> faux</a:t>
            </a:r>
          </a:p>
          <a:p>
            <a:pPr lvl="1"/>
            <a:r>
              <a:rPr lang="en-US" dirty="0">
                <a:solidFill>
                  <a:srgbClr val="9BBB59"/>
                </a:solidFill>
                <a:latin typeface="Courier"/>
                <a:cs typeface="Courier"/>
              </a:rPr>
              <a:t> </a:t>
            </a:r>
            <a:r>
              <a:rPr lang="en-US" dirty="0">
                <a:latin typeface="Courier"/>
                <a:cs typeface="Courier"/>
              </a:rPr>
              <a:t>}</a:t>
            </a:r>
          </a:p>
        </p:txBody>
      </p:sp>
      <p:sp>
        <p:nvSpPr>
          <p:cNvPr id="6" name="Rectangle 5"/>
          <p:cNvSpPr/>
          <p:nvPr/>
        </p:nvSpPr>
        <p:spPr>
          <a:xfrm>
            <a:off x="1867587" y="990570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660066"/>
                </a:solidFill>
                <a:latin typeface="Courier"/>
                <a:cs typeface="Courier"/>
              </a:rPr>
              <a:t>private void </a:t>
            </a:r>
            <a:r>
              <a:rPr lang="en-US" dirty="0" err="1">
                <a:latin typeface="Courier"/>
                <a:cs typeface="Courier"/>
              </a:rPr>
              <a:t>methode</a:t>
            </a:r>
            <a:r>
              <a:rPr lang="en-US" b="1" dirty="0">
                <a:latin typeface="Courier"/>
                <a:cs typeface="Courier"/>
              </a:rPr>
              <a:t>() {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>
                <a:latin typeface="Courier"/>
                <a:cs typeface="Courier"/>
              </a:rPr>
              <a:t>turnLeft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>
                <a:latin typeface="Courier"/>
                <a:cs typeface="Courier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852614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6169" y="2346404"/>
            <a:ext cx="2387600" cy="2400300"/>
          </a:xfrm>
          <a:prstGeom prst="rect">
            <a:avLst/>
          </a:prstGeom>
        </p:spPr>
      </p:pic>
      <p:sp>
        <p:nvSpPr>
          <p:cNvPr id="3" name="Rounded Rectangular Callout 2"/>
          <p:cNvSpPr/>
          <p:nvPr/>
        </p:nvSpPr>
        <p:spPr>
          <a:xfrm>
            <a:off x="4445297" y="2380200"/>
            <a:ext cx="2711143" cy="940247"/>
          </a:xfrm>
          <a:prstGeom prst="wedgeRoundRectCallout">
            <a:avLst>
              <a:gd name="adj1" fmla="val -61824"/>
              <a:gd name="adj2" fmla="val 41860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Tu vas me </a:t>
            </a:r>
            <a:r>
              <a:rPr lang="en-US" sz="2800" dirty="0" err="1"/>
              <a:t>manquer</a:t>
            </a:r>
            <a:r>
              <a:rPr lang="en-US" sz="2800" dirty="0"/>
              <a:t>!</a:t>
            </a:r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A Plus Tard!</a:t>
            </a:r>
          </a:p>
        </p:txBody>
      </p:sp>
      <p:sp>
        <p:nvSpPr>
          <p:cNvPr id="7" name="Rounded Rectangular Callout 6"/>
          <p:cNvSpPr/>
          <p:nvPr/>
        </p:nvSpPr>
        <p:spPr>
          <a:xfrm>
            <a:off x="4445297" y="3472847"/>
            <a:ext cx="2711143" cy="940247"/>
          </a:xfrm>
          <a:prstGeom prst="wedgeRoundRectCallout">
            <a:avLst>
              <a:gd name="adj1" fmla="val -63749"/>
              <a:gd name="adj2" fmla="val 4859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Bon chance avec Java!</a:t>
            </a:r>
          </a:p>
        </p:txBody>
      </p:sp>
    </p:spTree>
    <p:extLst>
      <p:ext uri="{BB962C8B-B14F-4D97-AF65-F5344CB8AC3E}">
        <p14:creationId xmlns:p14="http://schemas.microsoft.com/office/powerpoint/2010/main" val="3763146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Java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2416" y="1148073"/>
            <a:ext cx="4516019" cy="4867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4234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719667"/>
            <a:ext cx="9144000" cy="6138333"/>
          </a:xfrm>
          <a:prstGeom prst="rect">
            <a:avLst/>
          </a:prstGeom>
          <a:solidFill>
            <a:srgbClr val="8AD8F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81000" y="1102078"/>
            <a:ext cx="9144000" cy="6098644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967153" y="1129335"/>
            <a:ext cx="765516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>
                <a:latin typeface="Chalkboard"/>
                <a:cs typeface="Chalkboard"/>
              </a:rPr>
              <a:t>Comment </a:t>
            </a:r>
            <a:r>
              <a:rPr lang="en-US" sz="2400" dirty="0" err="1">
                <a:latin typeface="Chalkboard"/>
                <a:cs typeface="Chalkboard"/>
              </a:rPr>
              <a:t>puis</a:t>
            </a:r>
            <a:r>
              <a:rPr lang="en-US" sz="2400" dirty="0">
                <a:latin typeface="Chalkboard"/>
                <a:cs typeface="Chalkboard"/>
              </a:rPr>
              <a:t>-je </a:t>
            </a:r>
            <a:r>
              <a:rPr lang="en-US" sz="2400" dirty="0" err="1">
                <a:latin typeface="Chalkboard"/>
                <a:cs typeface="Chalkboard"/>
              </a:rPr>
              <a:t>écrire</a:t>
            </a:r>
            <a:r>
              <a:rPr lang="en-US" sz="2400" dirty="0">
                <a:latin typeface="Chalkboard"/>
                <a:cs typeface="Chalkboard"/>
              </a:rPr>
              <a:t> un </a:t>
            </a:r>
            <a:r>
              <a:rPr lang="en-US" sz="2400" dirty="0" err="1">
                <a:latin typeface="Chalkboard"/>
                <a:cs typeface="Chalkboard"/>
              </a:rPr>
              <a:t>programme</a:t>
            </a:r>
            <a:r>
              <a:rPr lang="en-US" sz="2400" dirty="0">
                <a:latin typeface="Chalkboard"/>
                <a:cs typeface="Chalkboard"/>
              </a:rPr>
              <a:t> de console?</a:t>
            </a:r>
          </a:p>
          <a:p>
            <a:pPr marL="457200" indent="-457200">
              <a:buAutoNum type="arabicPeriod"/>
            </a:pPr>
            <a:r>
              <a:rPr lang="en-US" sz="2400" dirty="0" err="1">
                <a:latin typeface="Chalkboard"/>
                <a:cs typeface="Chalkboard"/>
              </a:rPr>
              <a:t>Quelles</a:t>
            </a:r>
            <a:r>
              <a:rPr lang="en-US" sz="2400" dirty="0">
                <a:latin typeface="Chalkboard"/>
                <a:cs typeface="Chalkboard"/>
              </a:rPr>
              <a:t> </a:t>
            </a:r>
            <a:r>
              <a:rPr lang="en-US" sz="2400" dirty="0" err="1">
                <a:latin typeface="Chalkboard"/>
                <a:cs typeface="Chalkboard"/>
              </a:rPr>
              <a:t>sont</a:t>
            </a:r>
            <a:r>
              <a:rPr lang="en-US" sz="2400" dirty="0">
                <a:latin typeface="Chalkboard"/>
                <a:cs typeface="Chalkboard"/>
              </a:rPr>
              <a:t> les variables et comment les utilizer?</a:t>
            </a:r>
          </a:p>
          <a:p>
            <a:pPr marL="457200" indent="-457200">
              <a:buAutoNum type="arabicPeriod"/>
            </a:pPr>
            <a:r>
              <a:rPr lang="en-US" sz="2400" dirty="0">
                <a:latin typeface="Chalkboard"/>
                <a:cs typeface="Chalkboard"/>
              </a:rPr>
              <a:t>Comment </a:t>
            </a:r>
            <a:r>
              <a:rPr lang="en-US" sz="2400" dirty="0" err="1">
                <a:latin typeface="Chalkboard"/>
                <a:cs typeface="Chalkboard"/>
              </a:rPr>
              <a:t>obtenir</a:t>
            </a:r>
            <a:r>
              <a:rPr lang="en-US" sz="2400" dirty="0">
                <a:latin typeface="Chalkboard"/>
                <a:cs typeface="Chalkboard"/>
              </a:rPr>
              <a:t> </a:t>
            </a:r>
            <a:r>
              <a:rPr lang="en-US" sz="2400" dirty="0" err="1">
                <a:latin typeface="Chalkboard"/>
                <a:cs typeface="Chalkboard"/>
              </a:rPr>
              <a:t>une</a:t>
            </a:r>
            <a:r>
              <a:rPr lang="en-US" sz="2400" dirty="0">
                <a:latin typeface="Chalkboard"/>
                <a:cs typeface="Chalkboard"/>
              </a:rPr>
              <a:t> entrée </a:t>
            </a:r>
            <a:r>
              <a:rPr lang="en-US" sz="2400" dirty="0" err="1">
                <a:latin typeface="Chalkboard"/>
                <a:cs typeface="Chalkboard"/>
              </a:rPr>
              <a:t>utilisateur</a:t>
            </a:r>
            <a:r>
              <a:rPr lang="en-US" sz="2400" dirty="0">
                <a:latin typeface="Chalkboard"/>
                <a:cs typeface="Chalkboard"/>
              </a:rPr>
              <a:t> dans un </a:t>
            </a:r>
            <a:r>
              <a:rPr lang="en-US" sz="2400" dirty="0" err="1">
                <a:latin typeface="Chalkboard"/>
                <a:cs typeface="Chalkboard"/>
              </a:rPr>
              <a:t>programme</a:t>
            </a:r>
            <a:r>
              <a:rPr lang="en-US" sz="2400" dirty="0">
                <a:latin typeface="Chalkboard"/>
                <a:cs typeface="Chalkboard"/>
              </a:rPr>
              <a:t> de console?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494" b="98005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05711" y="3292137"/>
            <a:ext cx="1746823" cy="1893180"/>
          </a:xfrm>
          <a:prstGeom prst="rect">
            <a:avLst/>
          </a:prstGeom>
        </p:spPr>
      </p:pic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Objectifs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d’aujourd’hui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9" name="Oval 8"/>
          <p:cNvSpPr/>
          <p:nvPr/>
        </p:nvSpPr>
        <p:spPr>
          <a:xfrm>
            <a:off x="890643" y="1129335"/>
            <a:ext cx="484964" cy="436905"/>
          </a:xfrm>
          <a:prstGeom prst="ellipse">
            <a:avLst/>
          </a:prstGeom>
          <a:noFill/>
          <a:ln w="76200">
            <a:solidFill>
              <a:schemeClr val="accent2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322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Programme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de Console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6443" y="1235583"/>
            <a:ext cx="2272631" cy="227263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6443" y="3901674"/>
            <a:ext cx="4775200" cy="1825358"/>
          </a:xfrm>
          <a:prstGeom prst="rect">
            <a:avLst/>
          </a:prstGeom>
        </p:spPr>
      </p:pic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3152098" y="1458175"/>
            <a:ext cx="5315459" cy="1631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4000" dirty="0" err="1">
                <a:solidFill>
                  <a:schemeClr val="tx2"/>
                </a:solidFill>
              </a:rPr>
              <a:t>Prend</a:t>
            </a:r>
            <a:r>
              <a:rPr lang="en-US" sz="4000" dirty="0">
                <a:solidFill>
                  <a:schemeClr val="tx2"/>
                </a:solidFill>
              </a:rPr>
              <a:t> la </a:t>
            </a:r>
            <a:r>
              <a:rPr lang="en-US" sz="4000" dirty="0" err="1">
                <a:solidFill>
                  <a:schemeClr val="tx2"/>
                </a:solidFill>
              </a:rPr>
              <a:t>texte</a:t>
            </a:r>
            <a:endParaRPr lang="en-US" sz="4000" dirty="0">
              <a:solidFill>
                <a:schemeClr val="tx2"/>
              </a:solidFill>
            </a:endParaRPr>
          </a:p>
          <a:p>
            <a:pPr>
              <a:spcBef>
                <a:spcPct val="50000"/>
              </a:spcBef>
            </a:pPr>
            <a:r>
              <a:rPr lang="en-US" sz="4000" dirty="0" err="1">
                <a:solidFill>
                  <a:schemeClr val="accent2"/>
                </a:solidFill>
              </a:rPr>
              <a:t>Imprime</a:t>
            </a:r>
            <a:r>
              <a:rPr lang="en-US" sz="4000" dirty="0">
                <a:solidFill>
                  <a:schemeClr val="accent2"/>
                </a:solidFill>
              </a:rPr>
              <a:t> la sortie </a:t>
            </a:r>
            <a:r>
              <a:rPr lang="en-US" sz="4000" dirty="0" err="1">
                <a:solidFill>
                  <a:schemeClr val="accent2"/>
                </a:solidFill>
              </a:rPr>
              <a:t>texte</a:t>
            </a:r>
            <a:endParaRPr lang="en-US" sz="40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74300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3810" name="Group 2"/>
          <p:cNvGrpSpPr>
            <a:grpSpLocks/>
          </p:cNvGrpSpPr>
          <p:nvPr/>
        </p:nvGrpSpPr>
        <p:grpSpPr bwMode="auto">
          <a:xfrm>
            <a:off x="468352" y="1154150"/>
            <a:ext cx="8229600" cy="2743200"/>
            <a:chOff x="288" y="720"/>
            <a:chExt cx="5184" cy="1728"/>
          </a:xfrm>
        </p:grpSpPr>
        <p:sp>
          <p:nvSpPr>
            <p:cNvPr id="503811" name="Rectangle 3"/>
            <p:cNvSpPr>
              <a:spLocks noChangeArrowheads="1"/>
            </p:cNvSpPr>
            <p:nvPr/>
          </p:nvSpPr>
          <p:spPr bwMode="auto">
            <a:xfrm>
              <a:off x="288" y="720"/>
              <a:ext cx="5184" cy="1728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503812" name="Text Box 4"/>
            <p:cNvSpPr txBox="1">
              <a:spLocks noChangeArrowheads="1"/>
            </p:cNvSpPr>
            <p:nvPr/>
          </p:nvSpPr>
          <p:spPr bwMode="auto">
            <a:xfrm>
              <a:off x="350" y="747"/>
              <a:ext cx="5088" cy="16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2000" b="1" dirty="0">
                  <a:solidFill>
                    <a:srgbClr val="7030A0"/>
                  </a:solidFill>
                  <a:latin typeface="Courier New" charset="0"/>
                </a:rPr>
                <a:t>import</a:t>
              </a:r>
              <a:r>
                <a:rPr lang="en-US" sz="2000" dirty="0">
                  <a:solidFill>
                    <a:srgbClr val="7030A0"/>
                  </a:solidFill>
                  <a:latin typeface="Courier New" charset="0"/>
                </a:rPr>
                <a:t> </a:t>
              </a:r>
              <a:r>
                <a:rPr lang="en-US" sz="2000" dirty="0" err="1">
                  <a:latin typeface="Courier New" charset="0"/>
                </a:rPr>
                <a:t>acm.program</a:t>
              </a:r>
              <a:r>
                <a:rPr lang="en-US" sz="2000" dirty="0">
                  <a:latin typeface="Courier New" charset="0"/>
                </a:rPr>
                <a:t>.*;</a:t>
              </a:r>
            </a:p>
            <a:p>
              <a:endParaRPr lang="en-US" sz="2000" dirty="0">
                <a:latin typeface="Courier New" charset="0"/>
              </a:endParaRPr>
            </a:p>
            <a:p>
              <a:r>
                <a:rPr lang="en-US" sz="2000" b="1" dirty="0">
                  <a:solidFill>
                    <a:srgbClr val="7030A0"/>
                  </a:solidFill>
                  <a:latin typeface="Courier New" charset="0"/>
                </a:rPr>
                <a:t>public</a:t>
              </a:r>
              <a:r>
                <a:rPr lang="en-US" sz="2000" dirty="0">
                  <a:solidFill>
                    <a:srgbClr val="7030A0"/>
                  </a:solidFill>
                  <a:latin typeface="Courier New" charset="0"/>
                </a:rPr>
                <a:t> </a:t>
              </a:r>
              <a:r>
                <a:rPr lang="en-US" sz="2000" b="1" dirty="0">
                  <a:solidFill>
                    <a:srgbClr val="7030A0"/>
                  </a:solidFill>
                  <a:latin typeface="Courier New" charset="0"/>
                </a:rPr>
                <a:t>class</a:t>
              </a:r>
              <a:r>
                <a:rPr lang="en-US" sz="2000" dirty="0">
                  <a:solidFill>
                    <a:srgbClr val="7030A0"/>
                  </a:solidFill>
                  <a:latin typeface="Courier New" charset="0"/>
                </a:rPr>
                <a:t> </a:t>
              </a:r>
              <a:r>
                <a:rPr lang="en-US" sz="2000" dirty="0" err="1">
                  <a:latin typeface="Courier New" charset="0"/>
                </a:rPr>
                <a:t>HelloProgram</a:t>
              </a:r>
              <a:r>
                <a:rPr lang="en-US" sz="2000" dirty="0">
                  <a:latin typeface="Courier New" charset="0"/>
                </a:rPr>
                <a:t> </a:t>
              </a:r>
              <a:r>
                <a:rPr lang="en-US" sz="2000" b="1" dirty="0">
                  <a:solidFill>
                    <a:srgbClr val="7030A0"/>
                  </a:solidFill>
                  <a:latin typeface="Courier New" charset="0"/>
                </a:rPr>
                <a:t>extends</a:t>
              </a:r>
              <a:r>
                <a:rPr lang="en-US" sz="2000" dirty="0">
                  <a:solidFill>
                    <a:srgbClr val="7030A0"/>
                  </a:solidFill>
                  <a:latin typeface="Courier New" charset="0"/>
                </a:rPr>
                <a:t> </a:t>
              </a:r>
              <a:r>
                <a:rPr lang="en-US" sz="2000" dirty="0" err="1">
                  <a:latin typeface="Courier New" charset="0"/>
                </a:rPr>
                <a:t>ConsoleProgram</a:t>
              </a:r>
              <a:r>
                <a:rPr lang="en-US" sz="2000" dirty="0">
                  <a:latin typeface="Courier New" charset="0"/>
                </a:rPr>
                <a:t> {</a:t>
              </a:r>
            </a:p>
            <a:p>
              <a:pPr>
                <a:spcBef>
                  <a:spcPct val="40000"/>
                </a:spcBef>
              </a:pPr>
              <a:r>
                <a:rPr lang="en-US" sz="2000" dirty="0">
                  <a:latin typeface="Courier New" charset="0"/>
                </a:rPr>
                <a:t>   </a:t>
              </a:r>
              <a:r>
                <a:rPr lang="en-US" sz="2000" b="1" dirty="0">
                  <a:solidFill>
                    <a:srgbClr val="7030A0"/>
                  </a:solidFill>
                  <a:latin typeface="Courier New" charset="0"/>
                </a:rPr>
                <a:t>public</a:t>
              </a:r>
              <a:r>
                <a:rPr lang="en-US" sz="2000" dirty="0">
                  <a:solidFill>
                    <a:srgbClr val="7030A0"/>
                  </a:solidFill>
                  <a:latin typeface="Courier New" charset="0"/>
                </a:rPr>
                <a:t> </a:t>
              </a:r>
              <a:r>
                <a:rPr lang="en-US" sz="2000" b="1" dirty="0">
                  <a:solidFill>
                    <a:srgbClr val="7030A0"/>
                  </a:solidFill>
                  <a:latin typeface="Courier New" charset="0"/>
                </a:rPr>
                <a:t>void</a:t>
              </a:r>
              <a:r>
                <a:rPr lang="en-US" sz="2000" dirty="0">
                  <a:solidFill>
                    <a:srgbClr val="7030A0"/>
                  </a:solidFill>
                  <a:latin typeface="Courier New" charset="0"/>
                </a:rPr>
                <a:t> </a:t>
              </a:r>
              <a:r>
                <a:rPr lang="en-US" sz="2000" dirty="0">
                  <a:latin typeface="Courier New" charset="0"/>
                </a:rPr>
                <a:t>run() {</a:t>
              </a:r>
            </a:p>
            <a:p>
              <a:pPr>
                <a:spcBef>
                  <a:spcPct val="20000"/>
                </a:spcBef>
              </a:pPr>
              <a:r>
                <a:rPr lang="en-US" sz="2000" dirty="0">
                  <a:latin typeface="Courier New" charset="0"/>
                </a:rPr>
                <a:t>      </a:t>
              </a:r>
              <a:r>
                <a:rPr lang="en-US" sz="2000" dirty="0" err="1">
                  <a:latin typeface="Courier New" charset="0"/>
                </a:rPr>
                <a:t>println</a:t>
              </a:r>
              <a:r>
                <a:rPr lang="en-US" sz="2000" dirty="0">
                  <a:latin typeface="Courier New" charset="0"/>
                </a:rPr>
                <a:t>(</a:t>
              </a:r>
              <a:r>
                <a:rPr lang="en-US" sz="2000" dirty="0">
                  <a:solidFill>
                    <a:srgbClr val="0027FF"/>
                  </a:solidFill>
                  <a:latin typeface="Courier New" charset="0"/>
                </a:rPr>
                <a:t>”bonjour, monde"</a:t>
              </a:r>
              <a:r>
                <a:rPr lang="en-US" sz="2000" dirty="0">
                  <a:latin typeface="Courier New" charset="0"/>
                </a:rPr>
                <a:t>);</a:t>
              </a:r>
            </a:p>
            <a:p>
              <a:pPr>
                <a:spcBef>
                  <a:spcPct val="20000"/>
                </a:spcBef>
              </a:pPr>
              <a:r>
                <a:rPr lang="en-US" sz="2000" dirty="0">
                  <a:latin typeface="Courier New" charset="0"/>
                </a:rPr>
                <a:t>   }</a:t>
              </a:r>
            </a:p>
            <a:p>
              <a:pPr>
                <a:spcBef>
                  <a:spcPct val="40000"/>
                </a:spcBef>
              </a:pPr>
              <a:r>
                <a:rPr lang="en-US" sz="2000" dirty="0">
                  <a:latin typeface="Courier New" charset="0"/>
                </a:rPr>
                <a:t>}</a:t>
              </a:r>
            </a:p>
          </p:txBody>
        </p:sp>
      </p:grpSp>
      <p:sp>
        <p:nvSpPr>
          <p:cNvPr id="503814" name="Rectangle 6"/>
          <p:cNvSpPr>
            <a:spLocks noChangeArrowheads="1"/>
          </p:cNvSpPr>
          <p:nvPr/>
        </p:nvSpPr>
        <p:spPr bwMode="auto">
          <a:xfrm>
            <a:off x="1447800" y="2638425"/>
            <a:ext cx="3849688" cy="346075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3815" name="Rectangle 7"/>
          <p:cNvSpPr>
            <a:spLocks noChangeArrowheads="1"/>
          </p:cNvSpPr>
          <p:nvPr/>
        </p:nvSpPr>
        <p:spPr bwMode="auto">
          <a:xfrm>
            <a:off x="990600" y="2251075"/>
            <a:ext cx="4343400" cy="1143000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3818" name="Text Box 10"/>
          <p:cNvSpPr txBox="1">
            <a:spLocks noChangeArrowheads="1"/>
          </p:cNvSpPr>
          <p:nvPr/>
        </p:nvSpPr>
        <p:spPr bwMode="auto">
          <a:xfrm>
            <a:off x="544552" y="1208049"/>
            <a:ext cx="80772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 sz="2000" dirty="0">
              <a:latin typeface="Courier New" charset="0"/>
            </a:endParaRPr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7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Premier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programme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de console: Bonjour Monde!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515B228-0243-C545-8158-060536D52F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6451" y="4668488"/>
            <a:ext cx="5288925" cy="1375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88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03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03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3814" grpId="0" animBg="1"/>
      <p:bldP spid="50381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3810" name="Group 2"/>
          <p:cNvGrpSpPr>
            <a:grpSpLocks/>
          </p:cNvGrpSpPr>
          <p:nvPr/>
        </p:nvGrpSpPr>
        <p:grpSpPr bwMode="auto">
          <a:xfrm>
            <a:off x="468352" y="1154150"/>
            <a:ext cx="8229600" cy="2743200"/>
            <a:chOff x="288" y="720"/>
            <a:chExt cx="5184" cy="1728"/>
          </a:xfrm>
        </p:grpSpPr>
        <p:sp>
          <p:nvSpPr>
            <p:cNvPr id="503811" name="Rectangle 3"/>
            <p:cNvSpPr>
              <a:spLocks noChangeArrowheads="1"/>
            </p:cNvSpPr>
            <p:nvPr/>
          </p:nvSpPr>
          <p:spPr bwMode="auto">
            <a:xfrm>
              <a:off x="288" y="720"/>
              <a:ext cx="5184" cy="1728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503812" name="Text Box 4"/>
            <p:cNvSpPr txBox="1">
              <a:spLocks noChangeArrowheads="1"/>
            </p:cNvSpPr>
            <p:nvPr/>
          </p:nvSpPr>
          <p:spPr bwMode="auto">
            <a:xfrm>
              <a:off x="350" y="747"/>
              <a:ext cx="5088" cy="16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2000" b="1" dirty="0">
                  <a:solidFill>
                    <a:srgbClr val="7030A0"/>
                  </a:solidFill>
                  <a:latin typeface="Courier New" charset="0"/>
                </a:rPr>
                <a:t>import</a:t>
              </a:r>
              <a:r>
                <a:rPr lang="en-US" sz="2000" dirty="0">
                  <a:solidFill>
                    <a:srgbClr val="7030A0"/>
                  </a:solidFill>
                  <a:latin typeface="Courier New" charset="0"/>
                </a:rPr>
                <a:t> </a:t>
              </a:r>
              <a:r>
                <a:rPr lang="en-US" sz="2000" dirty="0" err="1">
                  <a:latin typeface="Courier New" charset="0"/>
                </a:rPr>
                <a:t>acm.program</a:t>
              </a:r>
              <a:r>
                <a:rPr lang="en-US" sz="2000" dirty="0">
                  <a:latin typeface="Courier New" charset="0"/>
                </a:rPr>
                <a:t>.*;</a:t>
              </a:r>
            </a:p>
            <a:p>
              <a:endParaRPr lang="en-US" sz="2000" dirty="0">
                <a:latin typeface="Courier New" charset="0"/>
              </a:endParaRPr>
            </a:p>
            <a:p>
              <a:r>
                <a:rPr lang="en-US" sz="2000" b="1" dirty="0">
                  <a:solidFill>
                    <a:srgbClr val="7030A0"/>
                  </a:solidFill>
                  <a:latin typeface="Courier New" charset="0"/>
                </a:rPr>
                <a:t>public</a:t>
              </a:r>
              <a:r>
                <a:rPr lang="en-US" sz="2000" dirty="0">
                  <a:solidFill>
                    <a:srgbClr val="7030A0"/>
                  </a:solidFill>
                  <a:latin typeface="Courier New" charset="0"/>
                </a:rPr>
                <a:t> </a:t>
              </a:r>
              <a:r>
                <a:rPr lang="en-US" sz="2000" b="1" dirty="0">
                  <a:solidFill>
                    <a:srgbClr val="7030A0"/>
                  </a:solidFill>
                  <a:latin typeface="Courier New" charset="0"/>
                </a:rPr>
                <a:t>class</a:t>
              </a:r>
              <a:r>
                <a:rPr lang="en-US" sz="2000" dirty="0">
                  <a:solidFill>
                    <a:srgbClr val="7030A0"/>
                  </a:solidFill>
                  <a:latin typeface="Courier New" charset="0"/>
                </a:rPr>
                <a:t> </a:t>
              </a:r>
              <a:r>
                <a:rPr lang="en-US" sz="2000" dirty="0" err="1">
                  <a:latin typeface="Courier New" charset="0"/>
                </a:rPr>
                <a:t>HelloProgram</a:t>
              </a:r>
              <a:r>
                <a:rPr lang="en-US" sz="2000" dirty="0">
                  <a:latin typeface="Courier New" charset="0"/>
                </a:rPr>
                <a:t> </a:t>
              </a:r>
              <a:r>
                <a:rPr lang="en-US" sz="2000" b="1" dirty="0">
                  <a:solidFill>
                    <a:srgbClr val="7030A0"/>
                  </a:solidFill>
                  <a:latin typeface="Courier New" charset="0"/>
                </a:rPr>
                <a:t>extends</a:t>
              </a:r>
              <a:r>
                <a:rPr lang="en-US" sz="2000" dirty="0">
                  <a:solidFill>
                    <a:srgbClr val="7030A0"/>
                  </a:solidFill>
                  <a:latin typeface="Courier New" charset="0"/>
                </a:rPr>
                <a:t> </a:t>
              </a:r>
              <a:r>
                <a:rPr lang="en-US" sz="2000" dirty="0" err="1">
                  <a:latin typeface="Courier New" charset="0"/>
                </a:rPr>
                <a:t>ConsoleProgram</a:t>
              </a:r>
              <a:r>
                <a:rPr lang="en-US" sz="2000" dirty="0">
                  <a:latin typeface="Courier New" charset="0"/>
                </a:rPr>
                <a:t> {</a:t>
              </a:r>
            </a:p>
            <a:p>
              <a:pPr>
                <a:spcBef>
                  <a:spcPct val="40000"/>
                </a:spcBef>
              </a:pPr>
              <a:r>
                <a:rPr lang="en-US" sz="2000" dirty="0">
                  <a:latin typeface="Courier New" charset="0"/>
                </a:rPr>
                <a:t>   </a:t>
              </a:r>
              <a:r>
                <a:rPr lang="en-US" sz="2000" b="1" dirty="0">
                  <a:solidFill>
                    <a:srgbClr val="7030A0"/>
                  </a:solidFill>
                  <a:latin typeface="Courier New" charset="0"/>
                </a:rPr>
                <a:t>public</a:t>
              </a:r>
              <a:r>
                <a:rPr lang="en-US" sz="2000" dirty="0">
                  <a:solidFill>
                    <a:srgbClr val="7030A0"/>
                  </a:solidFill>
                  <a:latin typeface="Courier New" charset="0"/>
                </a:rPr>
                <a:t> </a:t>
              </a:r>
              <a:r>
                <a:rPr lang="en-US" sz="2000" b="1" dirty="0">
                  <a:solidFill>
                    <a:srgbClr val="7030A0"/>
                  </a:solidFill>
                  <a:latin typeface="Courier New" charset="0"/>
                </a:rPr>
                <a:t>void</a:t>
              </a:r>
              <a:r>
                <a:rPr lang="en-US" sz="2000" dirty="0">
                  <a:solidFill>
                    <a:srgbClr val="7030A0"/>
                  </a:solidFill>
                  <a:latin typeface="Courier New" charset="0"/>
                </a:rPr>
                <a:t> </a:t>
              </a:r>
              <a:r>
                <a:rPr lang="en-US" sz="2000" dirty="0">
                  <a:latin typeface="Courier New" charset="0"/>
                </a:rPr>
                <a:t>run() {</a:t>
              </a:r>
            </a:p>
            <a:p>
              <a:pPr>
                <a:spcBef>
                  <a:spcPct val="20000"/>
                </a:spcBef>
              </a:pPr>
              <a:r>
                <a:rPr lang="en-US" sz="2000" dirty="0">
                  <a:latin typeface="Courier New" charset="0"/>
                </a:rPr>
                <a:t>      </a:t>
              </a:r>
              <a:r>
                <a:rPr lang="en-US" sz="2000" dirty="0" err="1">
                  <a:latin typeface="Courier New" charset="0"/>
                </a:rPr>
                <a:t>println</a:t>
              </a:r>
              <a:r>
                <a:rPr lang="en-US" sz="2000" dirty="0">
                  <a:latin typeface="Courier New" charset="0"/>
                </a:rPr>
                <a:t>(</a:t>
              </a:r>
              <a:r>
                <a:rPr lang="en-US" sz="2000" dirty="0">
                  <a:solidFill>
                    <a:srgbClr val="0027FF"/>
                  </a:solidFill>
                  <a:latin typeface="Courier New" charset="0"/>
                </a:rPr>
                <a:t>”AJDE </a:t>
              </a:r>
              <a:r>
                <a:rPr lang="en-US" sz="2000" dirty="0" err="1">
                  <a:solidFill>
                    <a:srgbClr val="0027FF"/>
                  </a:solidFill>
                  <a:latin typeface="Courier New" charset="0"/>
                </a:rPr>
                <a:t>est</a:t>
              </a:r>
              <a:r>
                <a:rPr lang="en-US" sz="2000" dirty="0">
                  <a:solidFill>
                    <a:srgbClr val="0027FF"/>
                  </a:solidFill>
                  <a:latin typeface="Courier New" charset="0"/>
                </a:rPr>
                <a:t> la </a:t>
              </a:r>
              <a:r>
                <a:rPr lang="en-US" sz="2000" dirty="0" err="1">
                  <a:solidFill>
                    <a:srgbClr val="0027FF"/>
                  </a:solidFill>
                  <a:latin typeface="Courier New" charset="0"/>
                </a:rPr>
                <a:t>meillure</a:t>
              </a:r>
              <a:r>
                <a:rPr lang="en-US" sz="2000" dirty="0">
                  <a:solidFill>
                    <a:srgbClr val="0027FF"/>
                  </a:solidFill>
                  <a:latin typeface="Courier New" charset="0"/>
                </a:rPr>
                <a:t>"</a:t>
              </a:r>
              <a:r>
                <a:rPr lang="en-US" sz="2000" dirty="0">
                  <a:latin typeface="Courier New" charset="0"/>
                </a:rPr>
                <a:t>);</a:t>
              </a:r>
            </a:p>
            <a:p>
              <a:pPr>
                <a:spcBef>
                  <a:spcPct val="20000"/>
                </a:spcBef>
              </a:pPr>
              <a:r>
                <a:rPr lang="en-US" sz="2000" dirty="0">
                  <a:latin typeface="Courier New" charset="0"/>
                </a:rPr>
                <a:t>   }</a:t>
              </a:r>
            </a:p>
            <a:p>
              <a:pPr>
                <a:spcBef>
                  <a:spcPct val="40000"/>
                </a:spcBef>
              </a:pPr>
              <a:r>
                <a:rPr lang="en-US" sz="2000" dirty="0">
                  <a:latin typeface="Courier New" charset="0"/>
                </a:rPr>
                <a:t>}</a:t>
              </a:r>
            </a:p>
          </p:txBody>
        </p:sp>
      </p:grpSp>
      <p:sp>
        <p:nvSpPr>
          <p:cNvPr id="503814" name="Rectangle 6"/>
          <p:cNvSpPr>
            <a:spLocks noChangeArrowheads="1"/>
          </p:cNvSpPr>
          <p:nvPr/>
        </p:nvSpPr>
        <p:spPr bwMode="auto">
          <a:xfrm>
            <a:off x="1447800" y="2638425"/>
            <a:ext cx="3849688" cy="346075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3815" name="Rectangle 7"/>
          <p:cNvSpPr>
            <a:spLocks noChangeArrowheads="1"/>
          </p:cNvSpPr>
          <p:nvPr/>
        </p:nvSpPr>
        <p:spPr bwMode="auto">
          <a:xfrm>
            <a:off x="990600" y="2251075"/>
            <a:ext cx="4343400" cy="1143000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3818" name="Text Box 10"/>
          <p:cNvSpPr txBox="1">
            <a:spLocks noChangeArrowheads="1"/>
          </p:cNvSpPr>
          <p:nvPr/>
        </p:nvSpPr>
        <p:spPr bwMode="auto">
          <a:xfrm>
            <a:off x="544552" y="1208049"/>
            <a:ext cx="80772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 sz="2000" dirty="0">
              <a:latin typeface="Courier New" charset="0"/>
            </a:endParaRPr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7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Premier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programme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de console: Bonjour Monde!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8F198F-1346-0548-B92B-C60CFD75A1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4530" y="4430729"/>
            <a:ext cx="5480660" cy="1601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503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03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03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3814" grpId="0" animBg="1"/>
      <p:bldP spid="503815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6412</TotalTime>
  <Words>550</Words>
  <Application>Microsoft Macintosh PowerPoint</Application>
  <PresentationFormat>On-screen Show (4:3)</PresentationFormat>
  <Paragraphs>160</Paragraphs>
  <Slides>24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2" baseType="lpstr">
      <vt:lpstr>Arial</vt:lpstr>
      <vt:lpstr>Calibri</vt:lpstr>
      <vt:lpstr>Century Gothic</vt:lpstr>
      <vt:lpstr>Chalkboard</vt:lpstr>
      <vt:lpstr>Courier</vt:lpstr>
      <vt:lpstr>Courier New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 Piech</dc:creator>
  <cp:lastModifiedBy>Lisa Einstein</cp:lastModifiedBy>
  <cp:revision>137</cp:revision>
  <dcterms:created xsi:type="dcterms:W3CDTF">2014-06-13T10:00:48Z</dcterms:created>
  <dcterms:modified xsi:type="dcterms:W3CDTF">2019-07-17T20:57:47Z</dcterms:modified>
</cp:coreProperties>
</file>